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90" r:id="rId2"/>
  </p:sldMasterIdLst>
  <p:notesMasterIdLst>
    <p:notesMasterId r:id="rId27"/>
  </p:notesMasterIdLst>
  <p:sldIdLst>
    <p:sldId id="288" r:id="rId3"/>
    <p:sldId id="289" r:id="rId4"/>
    <p:sldId id="290" r:id="rId5"/>
    <p:sldId id="287" r:id="rId6"/>
    <p:sldId id="260" r:id="rId7"/>
    <p:sldId id="295" r:id="rId8"/>
    <p:sldId id="293" r:id="rId9"/>
    <p:sldId id="274" r:id="rId10"/>
    <p:sldId id="294" r:id="rId11"/>
    <p:sldId id="292" r:id="rId12"/>
    <p:sldId id="275" r:id="rId13"/>
    <p:sldId id="276" r:id="rId14"/>
    <p:sldId id="286" r:id="rId15"/>
    <p:sldId id="277" r:id="rId16"/>
    <p:sldId id="296" r:id="rId17"/>
    <p:sldId id="278" r:id="rId18"/>
    <p:sldId id="285" r:id="rId19"/>
    <p:sldId id="279" r:id="rId20"/>
    <p:sldId id="280" r:id="rId21"/>
    <p:sldId id="281" r:id="rId22"/>
    <p:sldId id="282" r:id="rId23"/>
    <p:sldId id="283" r:id="rId24"/>
    <p:sldId id="284" r:id="rId25"/>
    <p:sldId id="297" r:id="rId26"/>
  </p:sldIdLst>
  <p:sldSz cx="9144000" cy="5143500" type="screen16x9"/>
  <p:notesSz cx="6858000" cy="9144000"/>
  <p:embeddedFontLst>
    <p:embeddedFont>
      <p:font typeface="Tw Cen MT" panose="020B0602020104020603" pitchFamily="34" charset="0"/>
      <p:regular r:id="rId28"/>
      <p:bold r:id="rId29"/>
      <p:italic r:id="rId30"/>
      <p:boldItalic r:id="rId31"/>
    </p:embeddedFont>
    <p:embeddedFont>
      <p:font typeface="Cambria Math" panose="02040503050406030204" pitchFamily="18" charset="0"/>
      <p:regular r:id="rId32"/>
    </p:embeddedFont>
    <p:embeddedFont>
      <p:font typeface="Wingdings 3" panose="05040102010807070707" pitchFamily="18" charset="2"/>
      <p:regular r:id="rId33"/>
    </p:embeddedFont>
    <p:embeddedFont>
      <p:font typeface="SimSun" panose="02010600030101010101" pitchFamily="2" charset="-122"/>
      <p:regular r:id="rId34"/>
    </p:embeddedFont>
    <p:embeddedFont>
      <p:font typeface="微軟正黑體" panose="020B0604030504040204" pitchFamily="34" charset="-120"/>
      <p:regular r:id="rId35"/>
      <p:bold r:id="rId36"/>
    </p:embeddedFont>
    <p:embeddedFont>
      <p:font typeface="Tw Cen MT Condensed" panose="020B0606020104020203" pitchFamily="34" charset="0"/>
      <p:regular r:id="rId37"/>
      <p:bold r:id="rId38"/>
    </p:embeddedFont>
    <p:embeddedFont>
      <p:font typeface="微軟正黑體" panose="020B0604030504040204" pitchFamily="34" charset="-12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95885-6F38-419F-A716-12A11A54F911}">
  <a:tblStyle styleId="{17795885-6F38-419F-A716-12A11A54F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a95f50d1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a95f50d1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c98cf2e1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bc98cf2e1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c98cf2e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bc98cf2e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b17d42dc9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b17d42dc9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a9dfb0aa9_1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a9dfb0aa9_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b17d42dc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b17d42dc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bc98cf2e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bc98cf2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15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c98cf2e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bc98cf2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43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c98cf2e1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bc98cf2e1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bc98cf2e1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bc98cf2e1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a9dfb0aa9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a9dfb0aa9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29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bc98cf2e1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bc98cf2e1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bc98cf2e1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bc98cf2e1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ctr">
            <a:normAutofit/>
          </a:bodyPr>
          <a:lstStyle>
            <a:lvl1pPr algn="ctr">
              <a:defRPr sz="2250"/>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nchor="ctr">
            <a:normAutofit/>
          </a:bodyPr>
          <a:lstStyle>
            <a:lvl1pPr marL="0" indent="0" algn="ctr">
              <a:buNone/>
              <a:defRPr sz="67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pPr defTabSz="685800">
              <a:buClrTx/>
            </a:pPr>
            <a:endParaRPr lang="en-US" kern="1200" dirty="0">
              <a:solidFill>
                <a:srgbClr val="000000">
                  <a:tint val="75000"/>
                </a:srgbClr>
              </a:solidFill>
              <a:latin typeface="Montserrat"/>
              <a:ea typeface="+mn-ea"/>
              <a:cs typeface="+mn-cs"/>
            </a:endParaRPr>
          </a:p>
        </p:txBody>
      </p:sp>
      <p:sp>
        <p:nvSpPr>
          <p:cNvPr id="5" name="Footer Placeholder 4"/>
          <p:cNvSpPr>
            <a:spLocks noGrp="1"/>
          </p:cNvSpPr>
          <p:nvPr>
            <p:ph type="ftr" sz="quarter" idx="11"/>
          </p:nvPr>
        </p:nvSpPr>
        <p:spPr/>
        <p:txBody>
          <a:bodyPr/>
          <a:lstStyle/>
          <a:p>
            <a:pPr defTabSz="685800">
              <a:buClrTx/>
            </a:pPr>
            <a:endParaRPr lang="en-US" kern="1200">
              <a:solidFill>
                <a:srgbClr val="000000">
                  <a:tint val="75000"/>
                </a:srgbClr>
              </a:solidFill>
              <a:latin typeface="Montserrat"/>
              <a:ea typeface="+mn-ea"/>
              <a:cs typeface="+mn-cs"/>
            </a:endParaRPr>
          </a:p>
        </p:txBody>
      </p:sp>
      <p:sp>
        <p:nvSpPr>
          <p:cNvPr id="6" name="Slide Number Placeholder 5"/>
          <p:cNvSpPr>
            <a:spLocks noGrp="1"/>
          </p:cNvSpPr>
          <p:nvPr>
            <p:ph type="sldNum" sz="quarter" idx="12"/>
          </p:nvPr>
        </p:nvSpPr>
        <p:spPr/>
        <p:txBody>
          <a:bodyPr/>
          <a:lstStyle/>
          <a:p>
            <a:pPr defTabSz="685800">
              <a:buClrTx/>
            </a:pPr>
            <a:fld id="{E97ECB15-F748-C140-A5C3-CF0090C943BA}" type="slidenum">
              <a:rPr lang="en-US" kern="1200" smtClean="0">
                <a:solidFill>
                  <a:srgbClr val="000000">
                    <a:tint val="75000"/>
                  </a:srgbClr>
                </a:solidFill>
                <a:latin typeface="Montserrat"/>
                <a:ea typeface="+mn-ea"/>
                <a:cs typeface="+mn-cs"/>
              </a:rPr>
              <a:pPr defTabSz="685800">
                <a:buClrTx/>
              </a:pPr>
              <a:t>‹#›</a:t>
            </a:fld>
            <a:endParaRPr lang="en-US" kern="1200">
              <a:solidFill>
                <a:srgbClr val="000000">
                  <a:tint val="75000"/>
                </a:srgbClr>
              </a:solidFill>
              <a:latin typeface="Montserrat"/>
              <a:ea typeface="+mn-ea"/>
              <a:cs typeface="+mn-cs"/>
            </a:endParaRPr>
          </a:p>
        </p:txBody>
      </p:sp>
    </p:spTree>
    <p:extLst>
      <p:ext uri="{BB962C8B-B14F-4D97-AF65-F5344CB8AC3E}">
        <p14:creationId xmlns:p14="http://schemas.microsoft.com/office/powerpoint/2010/main" val="271353213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7_Title Pag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5CF7DED-2DF5-4FA6-8056-EBAC0B28137D}"/>
              </a:ext>
            </a:extLst>
          </p:cNvPr>
          <p:cNvSpPr>
            <a:spLocks noGrp="1"/>
          </p:cNvSpPr>
          <p:nvPr>
            <p:ph type="pic" sz="quarter" idx="16"/>
          </p:nvPr>
        </p:nvSpPr>
        <p:spPr>
          <a:xfrm>
            <a:off x="0" y="1"/>
            <a:ext cx="2286000" cy="2571749"/>
          </a:xfrm>
        </p:spPr>
        <p:txBody>
          <a:bodyPr anchor="ctr">
            <a:normAutofit/>
          </a:bodyPr>
          <a:lstStyle>
            <a:lvl1pPr marL="0" indent="0" algn="ctr">
              <a:buNone/>
              <a:defRPr sz="900"/>
            </a:lvl1pPr>
          </a:lstStyle>
          <a:p>
            <a:endParaRPr lang="en-US" dirty="0"/>
          </a:p>
        </p:txBody>
      </p:sp>
      <p:sp>
        <p:nvSpPr>
          <p:cNvPr id="11" name="Picture Placeholder 2">
            <a:extLst>
              <a:ext uri="{FF2B5EF4-FFF2-40B4-BE49-F238E27FC236}">
                <a16:creationId xmlns:a16="http://schemas.microsoft.com/office/drawing/2014/main" id="{49C58E3B-39D8-41B6-AE85-838DAF8D73D2}"/>
              </a:ext>
            </a:extLst>
          </p:cNvPr>
          <p:cNvSpPr>
            <a:spLocks noGrp="1"/>
          </p:cNvSpPr>
          <p:nvPr>
            <p:ph type="pic" sz="quarter" idx="17"/>
          </p:nvPr>
        </p:nvSpPr>
        <p:spPr>
          <a:xfrm>
            <a:off x="2286000" y="1"/>
            <a:ext cx="2286000" cy="2571749"/>
          </a:xfrm>
        </p:spPr>
        <p:txBody>
          <a:bodyPr anchor="ctr">
            <a:normAutofit/>
          </a:bodyPr>
          <a:lstStyle>
            <a:lvl1pPr marL="0" indent="0" algn="ctr">
              <a:buNone/>
              <a:defRPr sz="900"/>
            </a:lvl1pPr>
          </a:lstStyle>
          <a:p>
            <a:endParaRPr lang="en-US" dirty="0"/>
          </a:p>
        </p:txBody>
      </p:sp>
      <p:sp>
        <p:nvSpPr>
          <p:cNvPr id="12" name="Picture Placeholder 2">
            <a:extLst>
              <a:ext uri="{FF2B5EF4-FFF2-40B4-BE49-F238E27FC236}">
                <a16:creationId xmlns:a16="http://schemas.microsoft.com/office/drawing/2014/main" id="{D75129B4-3C14-4135-8A91-FB6F7899E77B}"/>
              </a:ext>
            </a:extLst>
          </p:cNvPr>
          <p:cNvSpPr>
            <a:spLocks noGrp="1"/>
          </p:cNvSpPr>
          <p:nvPr>
            <p:ph type="pic" sz="quarter" idx="18"/>
          </p:nvPr>
        </p:nvSpPr>
        <p:spPr>
          <a:xfrm>
            <a:off x="4572000" y="1"/>
            <a:ext cx="2286000" cy="2571749"/>
          </a:xfrm>
        </p:spPr>
        <p:txBody>
          <a:bodyPr anchor="ctr">
            <a:normAutofit/>
          </a:bodyPr>
          <a:lstStyle>
            <a:lvl1pPr marL="0" indent="0" algn="ctr">
              <a:buNone/>
              <a:defRPr sz="900"/>
            </a:lvl1pPr>
          </a:lstStyle>
          <a:p>
            <a:endParaRPr lang="en-US" dirty="0"/>
          </a:p>
        </p:txBody>
      </p:sp>
      <p:sp>
        <p:nvSpPr>
          <p:cNvPr id="13" name="Picture Placeholder 2">
            <a:extLst>
              <a:ext uri="{FF2B5EF4-FFF2-40B4-BE49-F238E27FC236}">
                <a16:creationId xmlns:a16="http://schemas.microsoft.com/office/drawing/2014/main" id="{61B8FB31-65E9-48FB-8AA9-406D969C8D23}"/>
              </a:ext>
            </a:extLst>
          </p:cNvPr>
          <p:cNvSpPr>
            <a:spLocks noGrp="1"/>
          </p:cNvSpPr>
          <p:nvPr>
            <p:ph type="pic" sz="quarter" idx="19"/>
          </p:nvPr>
        </p:nvSpPr>
        <p:spPr>
          <a:xfrm>
            <a:off x="6858000" y="1"/>
            <a:ext cx="2286000" cy="2571749"/>
          </a:xfrm>
        </p:spPr>
        <p:txBody>
          <a:bodyPr anchor="ctr">
            <a:normAutofit/>
          </a:bodyPr>
          <a:lstStyle>
            <a:lvl1pPr marL="0" indent="0" algn="ctr">
              <a:buNone/>
              <a:defRPr sz="900"/>
            </a:lvl1pPr>
          </a:lstStyle>
          <a:p>
            <a:endParaRPr lang="en-US" dirty="0"/>
          </a:p>
        </p:txBody>
      </p:sp>
      <p:sp>
        <p:nvSpPr>
          <p:cNvPr id="18" name="Picture Placeholder 2">
            <a:extLst>
              <a:ext uri="{FF2B5EF4-FFF2-40B4-BE49-F238E27FC236}">
                <a16:creationId xmlns:a16="http://schemas.microsoft.com/office/drawing/2014/main" id="{6D40DD7D-5058-4CD6-B223-758D6C5B57F9}"/>
              </a:ext>
            </a:extLst>
          </p:cNvPr>
          <p:cNvSpPr>
            <a:spLocks noGrp="1"/>
          </p:cNvSpPr>
          <p:nvPr>
            <p:ph type="pic" sz="quarter" idx="20"/>
          </p:nvPr>
        </p:nvSpPr>
        <p:spPr>
          <a:xfrm>
            <a:off x="0" y="2571751"/>
            <a:ext cx="2286000" cy="2571749"/>
          </a:xfrm>
        </p:spPr>
        <p:txBody>
          <a:bodyPr anchor="ctr">
            <a:normAutofit/>
          </a:bodyPr>
          <a:lstStyle>
            <a:lvl1pPr marL="0" indent="0" algn="ctr">
              <a:buNone/>
              <a:defRPr sz="900"/>
            </a:lvl1pPr>
          </a:lstStyle>
          <a:p>
            <a:endParaRPr lang="en-US" dirty="0"/>
          </a:p>
        </p:txBody>
      </p:sp>
      <p:sp>
        <p:nvSpPr>
          <p:cNvPr id="19" name="Picture Placeholder 2">
            <a:extLst>
              <a:ext uri="{FF2B5EF4-FFF2-40B4-BE49-F238E27FC236}">
                <a16:creationId xmlns:a16="http://schemas.microsoft.com/office/drawing/2014/main" id="{C55C9102-82D3-452A-A7CF-C9E74D9540BC}"/>
              </a:ext>
            </a:extLst>
          </p:cNvPr>
          <p:cNvSpPr>
            <a:spLocks noGrp="1"/>
          </p:cNvSpPr>
          <p:nvPr>
            <p:ph type="pic" sz="quarter" idx="21"/>
          </p:nvPr>
        </p:nvSpPr>
        <p:spPr>
          <a:xfrm>
            <a:off x="2286000" y="2571751"/>
            <a:ext cx="2286000" cy="2571749"/>
          </a:xfrm>
        </p:spPr>
        <p:txBody>
          <a:bodyPr anchor="ctr">
            <a:normAutofit/>
          </a:bodyPr>
          <a:lstStyle>
            <a:lvl1pPr marL="0" indent="0" algn="ctr">
              <a:buNone/>
              <a:defRPr sz="900"/>
            </a:lvl1pPr>
          </a:lstStyle>
          <a:p>
            <a:endParaRPr lang="en-US" dirty="0"/>
          </a:p>
        </p:txBody>
      </p:sp>
      <p:sp>
        <p:nvSpPr>
          <p:cNvPr id="20" name="Picture Placeholder 2">
            <a:extLst>
              <a:ext uri="{FF2B5EF4-FFF2-40B4-BE49-F238E27FC236}">
                <a16:creationId xmlns:a16="http://schemas.microsoft.com/office/drawing/2014/main" id="{392321B6-836C-4D01-BEAD-3B0E649667D8}"/>
              </a:ext>
            </a:extLst>
          </p:cNvPr>
          <p:cNvSpPr>
            <a:spLocks noGrp="1"/>
          </p:cNvSpPr>
          <p:nvPr>
            <p:ph type="pic" sz="quarter" idx="22"/>
          </p:nvPr>
        </p:nvSpPr>
        <p:spPr>
          <a:xfrm>
            <a:off x="4572000" y="2571751"/>
            <a:ext cx="2286000" cy="2571749"/>
          </a:xfrm>
        </p:spPr>
        <p:txBody>
          <a:bodyPr anchor="ctr">
            <a:normAutofit/>
          </a:bodyPr>
          <a:lstStyle>
            <a:lvl1pPr marL="0" indent="0" algn="ctr">
              <a:buNone/>
              <a:defRPr sz="900"/>
            </a:lvl1pPr>
          </a:lstStyle>
          <a:p>
            <a:endParaRPr lang="en-US" dirty="0"/>
          </a:p>
        </p:txBody>
      </p:sp>
      <p:sp>
        <p:nvSpPr>
          <p:cNvPr id="21" name="Picture Placeholder 2">
            <a:extLst>
              <a:ext uri="{FF2B5EF4-FFF2-40B4-BE49-F238E27FC236}">
                <a16:creationId xmlns:a16="http://schemas.microsoft.com/office/drawing/2014/main" id="{C4E0BF34-1A4D-4C6D-A0DC-1FC35B39DE15}"/>
              </a:ext>
            </a:extLst>
          </p:cNvPr>
          <p:cNvSpPr>
            <a:spLocks noGrp="1"/>
          </p:cNvSpPr>
          <p:nvPr>
            <p:ph type="pic" sz="quarter" idx="23"/>
          </p:nvPr>
        </p:nvSpPr>
        <p:spPr>
          <a:xfrm>
            <a:off x="6858000" y="2571751"/>
            <a:ext cx="2286000" cy="2571749"/>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3538812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Title Pag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43D9BC9-C7F0-49C8-8A9F-CC8A60D6DD9C}"/>
              </a:ext>
            </a:extLst>
          </p:cNvPr>
          <p:cNvSpPr>
            <a:spLocks noGrp="1"/>
          </p:cNvSpPr>
          <p:nvPr>
            <p:ph type="pic" sz="quarter" idx="20"/>
          </p:nvPr>
        </p:nvSpPr>
        <p:spPr>
          <a:xfrm>
            <a:off x="3214687" y="2571750"/>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15" name="Freeform: Shape 14">
            <a:extLst>
              <a:ext uri="{FF2B5EF4-FFF2-40B4-BE49-F238E27FC236}">
                <a16:creationId xmlns:a16="http://schemas.microsoft.com/office/drawing/2014/main" id="{FA6154DA-AC29-4A2F-9DC9-1FA6B82D9E80}"/>
              </a:ext>
            </a:extLst>
          </p:cNvPr>
          <p:cNvSpPr>
            <a:spLocks noGrp="1"/>
          </p:cNvSpPr>
          <p:nvPr>
            <p:ph type="pic" sz="quarter" idx="21"/>
          </p:nvPr>
        </p:nvSpPr>
        <p:spPr>
          <a:xfrm>
            <a:off x="500061" y="500064"/>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7ABF961C-37CC-474D-8EFB-60AE47340256}"/>
              </a:ext>
            </a:extLst>
          </p:cNvPr>
          <p:cNvSpPr>
            <a:spLocks noGrp="1"/>
          </p:cNvSpPr>
          <p:nvPr>
            <p:ph type="pic" sz="quarter" idx="19"/>
          </p:nvPr>
        </p:nvSpPr>
        <p:spPr>
          <a:xfrm>
            <a:off x="5929312" y="500064"/>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329931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Pag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6A8892E6-544E-4E04-A6C2-C692EB05867E}"/>
              </a:ext>
            </a:extLst>
          </p:cNvPr>
          <p:cNvSpPr>
            <a:spLocks noGrp="1"/>
          </p:cNvSpPr>
          <p:nvPr>
            <p:ph type="pic" sz="quarter" idx="14"/>
          </p:nvPr>
        </p:nvSpPr>
        <p:spPr>
          <a:xfrm>
            <a:off x="500062" y="500062"/>
            <a:ext cx="2571752" cy="4143374"/>
          </a:xfrm>
        </p:spPr>
        <p:txBody>
          <a:bodyPr anchor="ctr">
            <a:normAutofit/>
          </a:bodyPr>
          <a:lstStyle>
            <a:lvl1pPr marL="0" indent="0" algn="ctr">
              <a:buNone/>
              <a:defRPr sz="900"/>
            </a:lvl1pPr>
          </a:lstStyle>
          <a:p>
            <a:endParaRPr lang="en-US" dirty="0"/>
          </a:p>
        </p:txBody>
      </p:sp>
      <p:sp>
        <p:nvSpPr>
          <p:cNvPr id="14" name="Picture Placeholder 2">
            <a:extLst>
              <a:ext uri="{FF2B5EF4-FFF2-40B4-BE49-F238E27FC236}">
                <a16:creationId xmlns:a16="http://schemas.microsoft.com/office/drawing/2014/main" id="{77EDA392-6599-4B34-81E0-29A2CBF11802}"/>
              </a:ext>
            </a:extLst>
          </p:cNvPr>
          <p:cNvSpPr>
            <a:spLocks noGrp="1"/>
          </p:cNvSpPr>
          <p:nvPr>
            <p:ph type="pic" sz="quarter" idx="15"/>
          </p:nvPr>
        </p:nvSpPr>
        <p:spPr>
          <a:xfrm>
            <a:off x="3286123" y="500062"/>
            <a:ext cx="2571752" cy="4143374"/>
          </a:xfrm>
        </p:spPr>
        <p:txBody>
          <a:bodyPr anchor="ctr">
            <a:normAutofit/>
          </a:bodyPr>
          <a:lstStyle>
            <a:lvl1pPr marL="0" indent="0" algn="ctr">
              <a:buNone/>
              <a:defRPr sz="900"/>
            </a:lvl1pPr>
          </a:lstStyle>
          <a:p>
            <a:endParaRPr lang="en-US" dirty="0"/>
          </a:p>
        </p:txBody>
      </p:sp>
      <p:sp>
        <p:nvSpPr>
          <p:cNvPr id="15" name="Picture Placeholder 2">
            <a:extLst>
              <a:ext uri="{FF2B5EF4-FFF2-40B4-BE49-F238E27FC236}">
                <a16:creationId xmlns:a16="http://schemas.microsoft.com/office/drawing/2014/main" id="{02A9E1AF-1DC3-48CD-A6CF-E716BAD5B7DB}"/>
              </a:ext>
            </a:extLst>
          </p:cNvPr>
          <p:cNvSpPr>
            <a:spLocks noGrp="1"/>
          </p:cNvSpPr>
          <p:nvPr>
            <p:ph type="pic" sz="quarter" idx="16"/>
          </p:nvPr>
        </p:nvSpPr>
        <p:spPr>
          <a:xfrm>
            <a:off x="6072186" y="500062"/>
            <a:ext cx="2571752" cy="4143374"/>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2333653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4F1D2E6-630C-46B4-91DD-649A12F41CDB}"/>
              </a:ext>
            </a:extLst>
          </p:cNvPr>
          <p:cNvSpPr>
            <a:spLocks noGrp="1"/>
          </p:cNvSpPr>
          <p:nvPr>
            <p:ph type="pic" sz="quarter" idx="11"/>
          </p:nvPr>
        </p:nvSpPr>
        <p:spPr>
          <a:xfrm>
            <a:off x="3649089"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6CBEA4D0-7ADB-4540-B425-46A90C09FDF4}"/>
              </a:ext>
            </a:extLst>
          </p:cNvPr>
          <p:cNvSpPr>
            <a:spLocks noGrp="1"/>
          </p:cNvSpPr>
          <p:nvPr>
            <p:ph type="pic" sz="quarter" idx="12"/>
          </p:nvPr>
        </p:nvSpPr>
        <p:spPr>
          <a:xfrm>
            <a:off x="1520251"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87A7CA92-4184-4705-A74F-9DBA1F5B5242}"/>
              </a:ext>
            </a:extLst>
          </p:cNvPr>
          <p:cNvSpPr>
            <a:spLocks noGrp="1"/>
          </p:cNvSpPr>
          <p:nvPr>
            <p:ph type="pic" sz="quarter" idx="10"/>
          </p:nvPr>
        </p:nvSpPr>
        <p:spPr>
          <a:xfrm>
            <a:off x="5777927" y="714375"/>
            <a:ext cx="1845821" cy="2141154"/>
          </a:xfrm>
          <a:custGeom>
            <a:avLst/>
            <a:gdLst>
              <a:gd name="connsiteX0" fmla="*/ 1230547 w 2461094"/>
              <a:gd name="connsiteY0" fmla="*/ 0 h 2854872"/>
              <a:gd name="connsiteX1" fmla="*/ 2461094 w 2461094"/>
              <a:gd name="connsiteY1" fmla="*/ 615274 h 2854872"/>
              <a:gd name="connsiteX2" fmla="*/ 2461094 w 2461094"/>
              <a:gd name="connsiteY2" fmla="*/ 2239598 h 2854872"/>
              <a:gd name="connsiteX3" fmla="*/ 1230547 w 2461094"/>
              <a:gd name="connsiteY3" fmla="*/ 2854872 h 2854872"/>
              <a:gd name="connsiteX4" fmla="*/ 0 w 2461094"/>
              <a:gd name="connsiteY4" fmla="*/ 2239598 h 2854872"/>
              <a:gd name="connsiteX5" fmla="*/ 0 w 2461094"/>
              <a:gd name="connsiteY5" fmla="*/ 615274 h 285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94" h="2854872">
                <a:moveTo>
                  <a:pt x="1230547" y="0"/>
                </a:moveTo>
                <a:lnTo>
                  <a:pt x="2461094" y="615274"/>
                </a:lnTo>
                <a:lnTo>
                  <a:pt x="2461094" y="2239598"/>
                </a:lnTo>
                <a:lnTo>
                  <a:pt x="1230547" y="2854872"/>
                </a:lnTo>
                <a:lnTo>
                  <a:pt x="0" y="2239598"/>
                </a:lnTo>
                <a:lnTo>
                  <a:pt x="0" y="615274"/>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9162096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9143999" cy="5156522"/>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4288148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00061" y="500063"/>
            <a:ext cx="8143877" cy="4143374"/>
          </a:xfrm>
        </p:spPr>
        <p:txBody>
          <a:bodyPr anchor="ctr">
            <a:normAutofit/>
          </a:bodyPr>
          <a:lstStyle>
            <a:lvl1pPr marL="0" indent="0" algn="ctr">
              <a:buNone/>
              <a:defRPr sz="900"/>
            </a:lvl1pPr>
          </a:lstStyle>
          <a:p>
            <a:endParaRPr lang="en-US" dirty="0"/>
          </a:p>
        </p:txBody>
      </p:sp>
    </p:spTree>
    <p:extLst>
      <p:ext uri="{BB962C8B-B14F-4D97-AF65-F5344CB8AC3E}">
        <p14:creationId xmlns:p14="http://schemas.microsoft.com/office/powerpoint/2010/main" val="20167995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87012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748680152"/>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A61015F-7CC6-4D0A-9D87-873EA4C304CC}"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0986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552351804"/>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37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4" name="Content Placeholder 3"/>
          <p:cNvSpPr>
            <a:spLocks noGrp="1"/>
          </p:cNvSpPr>
          <p:nvPr>
            <p:ph sz="half" idx="2"/>
          </p:nvPr>
        </p:nvSpPr>
        <p:spPr>
          <a:xfrm>
            <a:off x="768096" y="2225841"/>
            <a:ext cx="3566160" cy="250617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TW" altLang="en-US" smtClean="0"/>
              <a:t>編輯母片文字樣式</a:t>
            </a:r>
          </a:p>
        </p:txBody>
      </p:sp>
      <p:sp>
        <p:nvSpPr>
          <p:cNvPr id="6" name="Content Placeholder 5"/>
          <p:cNvSpPr>
            <a:spLocks noGrp="1"/>
          </p:cNvSpPr>
          <p:nvPr>
            <p:ph sz="quarter" idx="4"/>
          </p:nvPr>
        </p:nvSpPr>
        <p:spPr>
          <a:xfrm>
            <a:off x="4493166" y="2225841"/>
            <a:ext cx="3566160" cy="250617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489436583"/>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4218215212"/>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388848319"/>
      </p:ext>
    </p:extLst>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5C68B11-C5A8-448C-8CE9-B1A273C79CFC}"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749958182"/>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7616CA0-919D-4A49-9C8A-62FDFB3A5183}" type="datetimeFigureOut">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87690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363169905"/>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8990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46537609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29246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BF126E6-CD0D-497E-B9E4-FDB59DA9147A}"/>
              </a:ext>
            </a:extLst>
          </p:cNvPr>
          <p:cNvSpPr>
            <a:spLocks noGrp="1"/>
          </p:cNvSpPr>
          <p:nvPr>
            <p:ph type="pic" sz="quarter" idx="18"/>
          </p:nvPr>
        </p:nvSpPr>
        <p:spPr>
          <a:xfrm>
            <a:off x="3214687"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5F7C8758-1F65-4331-BCCE-CB787C2DF280}"/>
              </a:ext>
            </a:extLst>
          </p:cNvPr>
          <p:cNvSpPr>
            <a:spLocks noGrp="1"/>
          </p:cNvSpPr>
          <p:nvPr>
            <p:ph type="pic" sz="quarter" idx="19"/>
          </p:nvPr>
        </p:nvSpPr>
        <p:spPr>
          <a:xfrm>
            <a:off x="5929312"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691E7945-452C-491D-AF87-F599418D797C}"/>
              </a:ext>
            </a:extLst>
          </p:cNvPr>
          <p:cNvSpPr>
            <a:spLocks noGrp="1"/>
          </p:cNvSpPr>
          <p:nvPr>
            <p:ph type="pic" sz="quarter" idx="17"/>
          </p:nvPr>
        </p:nvSpPr>
        <p:spPr>
          <a:xfrm>
            <a:off x="500062" y="500063"/>
            <a:ext cx="2714626" cy="2071687"/>
          </a:xfrm>
          <a:custGeom>
            <a:avLst/>
            <a:gdLst>
              <a:gd name="connsiteX0" fmla="*/ 0 w 3619501"/>
              <a:gd name="connsiteY0" fmla="*/ 0 h 2762249"/>
              <a:gd name="connsiteX1" fmla="*/ 3619501 w 3619501"/>
              <a:gd name="connsiteY1" fmla="*/ 0 h 2762249"/>
              <a:gd name="connsiteX2" fmla="*/ 3619501 w 3619501"/>
              <a:gd name="connsiteY2" fmla="*/ 2762249 h 2762249"/>
              <a:gd name="connsiteX3" fmla="*/ 0 w 3619501"/>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3619501" h="2762249">
                <a:moveTo>
                  <a:pt x="0" y="0"/>
                </a:moveTo>
                <a:lnTo>
                  <a:pt x="3619501" y="0"/>
                </a:lnTo>
                <a:lnTo>
                  <a:pt x="3619501"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479978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DD55A883-74BA-47DC-9B2D-B5D36824688F}"/>
              </a:ext>
            </a:extLst>
          </p:cNvPr>
          <p:cNvSpPr>
            <a:spLocks noGrp="1"/>
          </p:cNvSpPr>
          <p:nvPr>
            <p:ph type="pic" sz="quarter" idx="18"/>
          </p:nvPr>
        </p:nvSpPr>
        <p:spPr>
          <a:xfrm>
            <a:off x="6607969" y="500064"/>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93C6AE1B-2FB7-4FD4-BB2D-9BA2DBBB3E89}"/>
              </a:ext>
            </a:extLst>
          </p:cNvPr>
          <p:cNvSpPr>
            <a:spLocks noGrp="1"/>
          </p:cNvSpPr>
          <p:nvPr>
            <p:ph type="pic" sz="quarter" idx="19"/>
          </p:nvPr>
        </p:nvSpPr>
        <p:spPr>
          <a:xfrm>
            <a:off x="4571999" y="2571750"/>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8DDFBEB6-5075-4374-97B5-CF125D7FF1D9}"/>
              </a:ext>
            </a:extLst>
          </p:cNvPr>
          <p:cNvSpPr>
            <a:spLocks noGrp="1"/>
          </p:cNvSpPr>
          <p:nvPr>
            <p:ph type="pic" sz="quarter" idx="17"/>
          </p:nvPr>
        </p:nvSpPr>
        <p:spPr>
          <a:xfrm>
            <a:off x="4571999" y="500064"/>
            <a:ext cx="2035970" cy="2071687"/>
          </a:xfrm>
          <a:custGeom>
            <a:avLst/>
            <a:gdLst>
              <a:gd name="connsiteX0" fmla="*/ 0 w 2714626"/>
              <a:gd name="connsiteY0" fmla="*/ 0 h 2762249"/>
              <a:gd name="connsiteX1" fmla="*/ 2714626 w 2714626"/>
              <a:gd name="connsiteY1" fmla="*/ 0 h 2762249"/>
              <a:gd name="connsiteX2" fmla="*/ 2714626 w 2714626"/>
              <a:gd name="connsiteY2" fmla="*/ 2762249 h 2762249"/>
              <a:gd name="connsiteX3" fmla="*/ 0 w 2714626"/>
              <a:gd name="connsiteY3" fmla="*/ 2762249 h 2762249"/>
            </a:gdLst>
            <a:ahLst/>
            <a:cxnLst>
              <a:cxn ang="0">
                <a:pos x="connsiteX0" y="connsiteY0"/>
              </a:cxn>
              <a:cxn ang="0">
                <a:pos x="connsiteX1" y="connsiteY1"/>
              </a:cxn>
              <a:cxn ang="0">
                <a:pos x="connsiteX2" y="connsiteY2"/>
              </a:cxn>
              <a:cxn ang="0">
                <a:pos x="connsiteX3" y="connsiteY3"/>
              </a:cxn>
            </a:cxnLst>
            <a:rect l="l" t="t" r="r" b="b"/>
            <a:pathLst>
              <a:path w="2714626" h="2762249">
                <a:moveTo>
                  <a:pt x="0" y="0"/>
                </a:moveTo>
                <a:lnTo>
                  <a:pt x="2714626" y="0"/>
                </a:lnTo>
                <a:lnTo>
                  <a:pt x="2714626" y="2762249"/>
                </a:lnTo>
                <a:lnTo>
                  <a:pt x="0" y="2762249"/>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3024038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9507CA-1BE3-4013-9252-DA17E46B4776}"/>
              </a:ext>
            </a:extLst>
          </p:cNvPr>
          <p:cNvSpPr>
            <a:spLocks noGrp="1"/>
          </p:cNvSpPr>
          <p:nvPr>
            <p:ph type="pic" sz="quarter" idx="18"/>
          </p:nvPr>
        </p:nvSpPr>
        <p:spPr>
          <a:xfrm>
            <a:off x="4635178" y="685800"/>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332C2460-B02F-4902-8FEB-554AE3FB6069}"/>
              </a:ext>
            </a:extLst>
          </p:cNvPr>
          <p:cNvSpPr>
            <a:spLocks noGrp="1"/>
          </p:cNvSpPr>
          <p:nvPr>
            <p:ph type="pic" sz="quarter" idx="19"/>
          </p:nvPr>
        </p:nvSpPr>
        <p:spPr>
          <a:xfrm>
            <a:off x="5582810" y="2405762"/>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7" name="Freeform: Shape 6">
            <a:extLst>
              <a:ext uri="{FF2B5EF4-FFF2-40B4-BE49-F238E27FC236}">
                <a16:creationId xmlns:a16="http://schemas.microsoft.com/office/drawing/2014/main" id="{1215029B-EF8A-401D-8D60-753DE86A52C7}"/>
              </a:ext>
            </a:extLst>
          </p:cNvPr>
          <p:cNvSpPr>
            <a:spLocks noGrp="1"/>
          </p:cNvSpPr>
          <p:nvPr>
            <p:ph type="pic" sz="quarter" idx="16"/>
          </p:nvPr>
        </p:nvSpPr>
        <p:spPr>
          <a:xfrm>
            <a:off x="1797858" y="2405762"/>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802C698B-37C3-4D46-ACCB-472B2F19AF63}"/>
              </a:ext>
            </a:extLst>
          </p:cNvPr>
          <p:cNvSpPr>
            <a:spLocks noGrp="1"/>
          </p:cNvSpPr>
          <p:nvPr>
            <p:ph type="pic" sz="quarter" idx="17"/>
          </p:nvPr>
        </p:nvSpPr>
        <p:spPr>
          <a:xfrm>
            <a:off x="2739912" y="685800"/>
            <a:ext cx="1768909" cy="2051938"/>
          </a:xfrm>
          <a:custGeom>
            <a:avLst/>
            <a:gdLst>
              <a:gd name="connsiteX0" fmla="*/ 1179272 w 2358545"/>
              <a:gd name="connsiteY0" fmla="*/ 0 h 2735917"/>
              <a:gd name="connsiteX1" fmla="*/ 2358545 w 2358545"/>
              <a:gd name="connsiteY1" fmla="*/ 589637 h 2735917"/>
              <a:gd name="connsiteX2" fmla="*/ 2358545 w 2358545"/>
              <a:gd name="connsiteY2" fmla="*/ 2146280 h 2735917"/>
              <a:gd name="connsiteX3" fmla="*/ 1179272 w 2358545"/>
              <a:gd name="connsiteY3" fmla="*/ 2735917 h 2735917"/>
              <a:gd name="connsiteX4" fmla="*/ 0 w 2358545"/>
              <a:gd name="connsiteY4" fmla="*/ 2146280 h 2735917"/>
              <a:gd name="connsiteX5" fmla="*/ 0 w 2358545"/>
              <a:gd name="connsiteY5" fmla="*/ 589637 h 273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545" h="2735917">
                <a:moveTo>
                  <a:pt x="1179272" y="0"/>
                </a:moveTo>
                <a:lnTo>
                  <a:pt x="2358545" y="589637"/>
                </a:lnTo>
                <a:lnTo>
                  <a:pt x="2358545" y="2146280"/>
                </a:lnTo>
                <a:lnTo>
                  <a:pt x="1179272" y="2735917"/>
                </a:lnTo>
                <a:lnTo>
                  <a:pt x="0" y="2146280"/>
                </a:lnTo>
                <a:lnTo>
                  <a:pt x="0" y="589637"/>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264499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FE3CCF7-D18D-40D2-AD62-FBB62E6B59EE}"/>
              </a:ext>
            </a:extLst>
          </p:cNvPr>
          <p:cNvSpPr>
            <a:spLocks noGrp="1"/>
          </p:cNvSpPr>
          <p:nvPr>
            <p:ph type="pic" sz="quarter" idx="18"/>
          </p:nvPr>
        </p:nvSpPr>
        <p:spPr>
          <a:xfrm>
            <a:off x="3639754"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
        <p:nvSpPr>
          <p:cNvPr id="8" name="Freeform: Shape 7">
            <a:extLst>
              <a:ext uri="{FF2B5EF4-FFF2-40B4-BE49-F238E27FC236}">
                <a16:creationId xmlns:a16="http://schemas.microsoft.com/office/drawing/2014/main" id="{16A3D5D3-F05E-4252-8B01-FE103CE18E7D}"/>
              </a:ext>
            </a:extLst>
          </p:cNvPr>
          <p:cNvSpPr>
            <a:spLocks noGrp="1"/>
          </p:cNvSpPr>
          <p:nvPr>
            <p:ph type="pic" sz="quarter" idx="19"/>
          </p:nvPr>
        </p:nvSpPr>
        <p:spPr>
          <a:xfrm>
            <a:off x="5936632"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
        <p:nvSpPr>
          <p:cNvPr id="6" name="Freeform: Shape 5">
            <a:extLst>
              <a:ext uri="{FF2B5EF4-FFF2-40B4-BE49-F238E27FC236}">
                <a16:creationId xmlns:a16="http://schemas.microsoft.com/office/drawing/2014/main" id="{68AC1DC2-0C6C-4D7C-839C-4B720E680AE6}"/>
              </a:ext>
            </a:extLst>
          </p:cNvPr>
          <p:cNvSpPr>
            <a:spLocks noGrp="1"/>
          </p:cNvSpPr>
          <p:nvPr>
            <p:ph type="pic" sz="quarter" idx="17"/>
          </p:nvPr>
        </p:nvSpPr>
        <p:spPr>
          <a:xfrm>
            <a:off x="1342875" y="1077685"/>
            <a:ext cx="1864493" cy="1696181"/>
          </a:xfrm>
          <a:custGeom>
            <a:avLst/>
            <a:gdLst>
              <a:gd name="connsiteX0" fmla="*/ 1103587 w 2485990"/>
              <a:gd name="connsiteY0" fmla="*/ 0 h 2261574"/>
              <a:gd name="connsiteX1" fmla="*/ 1649572 w 2485990"/>
              <a:gd name="connsiteY1" fmla="*/ 11617 h 2261574"/>
              <a:gd name="connsiteX2" fmla="*/ 1719273 w 2485990"/>
              <a:gd name="connsiteY2" fmla="*/ 34850 h 2261574"/>
              <a:gd name="connsiteX3" fmla="*/ 1905141 w 2485990"/>
              <a:gd name="connsiteY3" fmla="*/ 185868 h 2261574"/>
              <a:gd name="connsiteX4" fmla="*/ 1974840 w 2485990"/>
              <a:gd name="connsiteY4" fmla="*/ 278801 h 2261574"/>
              <a:gd name="connsiteX5" fmla="*/ 2032924 w 2485990"/>
              <a:gd name="connsiteY5" fmla="*/ 371734 h 2261574"/>
              <a:gd name="connsiteX6" fmla="*/ 2044541 w 2485990"/>
              <a:gd name="connsiteY6" fmla="*/ 406585 h 2261574"/>
              <a:gd name="connsiteX7" fmla="*/ 2091007 w 2485990"/>
              <a:gd name="connsiteY7" fmla="*/ 476285 h 2261574"/>
              <a:gd name="connsiteX8" fmla="*/ 2125858 w 2485990"/>
              <a:gd name="connsiteY8" fmla="*/ 557602 h 2261574"/>
              <a:gd name="connsiteX9" fmla="*/ 2149091 w 2485990"/>
              <a:gd name="connsiteY9" fmla="*/ 592452 h 2261574"/>
              <a:gd name="connsiteX10" fmla="*/ 2195558 w 2485990"/>
              <a:gd name="connsiteY10" fmla="*/ 685385 h 2261574"/>
              <a:gd name="connsiteX11" fmla="*/ 2230408 w 2485990"/>
              <a:gd name="connsiteY11" fmla="*/ 731852 h 2261574"/>
              <a:gd name="connsiteX12" fmla="*/ 2253641 w 2485990"/>
              <a:gd name="connsiteY12" fmla="*/ 778319 h 2261574"/>
              <a:gd name="connsiteX13" fmla="*/ 2323342 w 2485990"/>
              <a:gd name="connsiteY13" fmla="*/ 871252 h 2261574"/>
              <a:gd name="connsiteX14" fmla="*/ 2358192 w 2485990"/>
              <a:gd name="connsiteY14" fmla="*/ 952569 h 2261574"/>
              <a:gd name="connsiteX15" fmla="*/ 2381425 w 2485990"/>
              <a:gd name="connsiteY15" fmla="*/ 987419 h 2261574"/>
              <a:gd name="connsiteX16" fmla="*/ 2439509 w 2485990"/>
              <a:gd name="connsiteY16" fmla="*/ 1138437 h 2261574"/>
              <a:gd name="connsiteX17" fmla="*/ 2462742 w 2485990"/>
              <a:gd name="connsiteY17" fmla="*/ 1173287 h 2261574"/>
              <a:gd name="connsiteX18" fmla="*/ 2485976 w 2485990"/>
              <a:gd name="connsiteY18" fmla="*/ 1324304 h 2261574"/>
              <a:gd name="connsiteX19" fmla="*/ 2451125 w 2485990"/>
              <a:gd name="connsiteY19" fmla="*/ 1637954 h 2261574"/>
              <a:gd name="connsiteX20" fmla="*/ 2346576 w 2485990"/>
              <a:gd name="connsiteY20" fmla="*/ 1800588 h 2261574"/>
              <a:gd name="connsiteX21" fmla="*/ 2265259 w 2485990"/>
              <a:gd name="connsiteY21" fmla="*/ 1893522 h 2261574"/>
              <a:gd name="connsiteX22" fmla="*/ 2172324 w 2485990"/>
              <a:gd name="connsiteY22" fmla="*/ 1974839 h 2261574"/>
              <a:gd name="connsiteX23" fmla="*/ 2125858 w 2485990"/>
              <a:gd name="connsiteY23" fmla="*/ 2021306 h 2261574"/>
              <a:gd name="connsiteX24" fmla="*/ 1963224 w 2485990"/>
              <a:gd name="connsiteY24" fmla="*/ 2102623 h 2261574"/>
              <a:gd name="connsiteX25" fmla="*/ 1905141 w 2485990"/>
              <a:gd name="connsiteY25" fmla="*/ 2125856 h 2261574"/>
              <a:gd name="connsiteX26" fmla="*/ 1847057 w 2485990"/>
              <a:gd name="connsiteY26" fmla="*/ 2137473 h 2261574"/>
              <a:gd name="connsiteX27" fmla="*/ 1800590 w 2485990"/>
              <a:gd name="connsiteY27" fmla="*/ 2149089 h 2261574"/>
              <a:gd name="connsiteX28" fmla="*/ 1742507 w 2485990"/>
              <a:gd name="connsiteY28" fmla="*/ 2183940 h 2261574"/>
              <a:gd name="connsiteX29" fmla="*/ 1591489 w 2485990"/>
              <a:gd name="connsiteY29" fmla="*/ 2218790 h 2261574"/>
              <a:gd name="connsiteX30" fmla="*/ 1324305 w 2485990"/>
              <a:gd name="connsiteY30" fmla="*/ 2253639 h 2261574"/>
              <a:gd name="connsiteX31" fmla="*/ 731853 w 2485990"/>
              <a:gd name="connsiteY31" fmla="*/ 2218790 h 2261574"/>
              <a:gd name="connsiteX32" fmla="*/ 662152 w 2485990"/>
              <a:gd name="connsiteY32" fmla="*/ 2183940 h 2261574"/>
              <a:gd name="connsiteX33" fmla="*/ 627302 w 2485990"/>
              <a:gd name="connsiteY33" fmla="*/ 2172322 h 2261574"/>
              <a:gd name="connsiteX34" fmla="*/ 569219 w 2485990"/>
              <a:gd name="connsiteY34" fmla="*/ 2149089 h 2261574"/>
              <a:gd name="connsiteX35" fmla="*/ 534369 w 2485990"/>
              <a:gd name="connsiteY35" fmla="*/ 2125856 h 2261574"/>
              <a:gd name="connsiteX36" fmla="*/ 441435 w 2485990"/>
              <a:gd name="connsiteY36" fmla="*/ 2102623 h 2261574"/>
              <a:gd name="connsiteX37" fmla="*/ 406585 w 2485990"/>
              <a:gd name="connsiteY37" fmla="*/ 2079389 h 2261574"/>
              <a:gd name="connsiteX38" fmla="*/ 336884 w 2485990"/>
              <a:gd name="connsiteY38" fmla="*/ 2021306 h 2261574"/>
              <a:gd name="connsiteX39" fmla="*/ 302034 w 2485990"/>
              <a:gd name="connsiteY39" fmla="*/ 2009689 h 2261574"/>
              <a:gd name="connsiteX40" fmla="*/ 185867 w 2485990"/>
              <a:gd name="connsiteY40" fmla="*/ 1916755 h 2261574"/>
              <a:gd name="connsiteX41" fmla="*/ 151018 w 2485990"/>
              <a:gd name="connsiteY41" fmla="*/ 1881905 h 2261574"/>
              <a:gd name="connsiteX42" fmla="*/ 127784 w 2485990"/>
              <a:gd name="connsiteY42" fmla="*/ 1847055 h 2261574"/>
              <a:gd name="connsiteX43" fmla="*/ 92934 w 2485990"/>
              <a:gd name="connsiteY43" fmla="*/ 1800588 h 2261574"/>
              <a:gd name="connsiteX44" fmla="*/ 58083 w 2485990"/>
              <a:gd name="connsiteY44" fmla="*/ 1719271 h 2261574"/>
              <a:gd name="connsiteX45" fmla="*/ 34850 w 2485990"/>
              <a:gd name="connsiteY45" fmla="*/ 1649572 h 2261574"/>
              <a:gd name="connsiteX46" fmla="*/ 23233 w 2485990"/>
              <a:gd name="connsiteY46" fmla="*/ 1614722 h 2261574"/>
              <a:gd name="connsiteX47" fmla="*/ 0 w 2485990"/>
              <a:gd name="connsiteY47" fmla="*/ 1533405 h 2261574"/>
              <a:gd name="connsiteX48" fmla="*/ 23233 w 2485990"/>
              <a:gd name="connsiteY48" fmla="*/ 1277837 h 2261574"/>
              <a:gd name="connsiteX49" fmla="*/ 34850 w 2485990"/>
              <a:gd name="connsiteY49" fmla="*/ 1242987 h 2261574"/>
              <a:gd name="connsiteX50" fmla="*/ 58083 w 2485990"/>
              <a:gd name="connsiteY50" fmla="*/ 1208137 h 2261574"/>
              <a:gd name="connsiteX51" fmla="*/ 127784 w 2485990"/>
              <a:gd name="connsiteY51" fmla="*/ 1138437 h 2261574"/>
              <a:gd name="connsiteX52" fmla="*/ 197484 w 2485990"/>
              <a:gd name="connsiteY52" fmla="*/ 1068736 h 2261574"/>
              <a:gd name="connsiteX53" fmla="*/ 232335 w 2485990"/>
              <a:gd name="connsiteY53" fmla="*/ 1033886 h 2261574"/>
              <a:gd name="connsiteX54" fmla="*/ 278801 w 2485990"/>
              <a:gd name="connsiteY54" fmla="*/ 964186 h 2261574"/>
              <a:gd name="connsiteX55" fmla="*/ 290418 w 2485990"/>
              <a:gd name="connsiteY55" fmla="*/ 929336 h 2261574"/>
              <a:gd name="connsiteX56" fmla="*/ 313652 w 2485990"/>
              <a:gd name="connsiteY56" fmla="*/ 894486 h 2261574"/>
              <a:gd name="connsiteX57" fmla="*/ 325268 w 2485990"/>
              <a:gd name="connsiteY57" fmla="*/ 836403 h 2261574"/>
              <a:gd name="connsiteX58" fmla="*/ 348501 w 2485990"/>
              <a:gd name="connsiteY58" fmla="*/ 801553 h 2261574"/>
              <a:gd name="connsiteX59" fmla="*/ 336884 w 2485990"/>
              <a:gd name="connsiteY59" fmla="*/ 743469 h 2261574"/>
              <a:gd name="connsiteX60" fmla="*/ 348501 w 2485990"/>
              <a:gd name="connsiteY60" fmla="*/ 673769 h 2261574"/>
              <a:gd name="connsiteX61" fmla="*/ 394968 w 2485990"/>
              <a:gd name="connsiteY61" fmla="*/ 545985 h 2261574"/>
              <a:gd name="connsiteX62" fmla="*/ 406585 w 2485990"/>
              <a:gd name="connsiteY62" fmla="*/ 511135 h 2261574"/>
              <a:gd name="connsiteX63" fmla="*/ 418201 w 2485990"/>
              <a:gd name="connsiteY63" fmla="*/ 406585 h 2261574"/>
              <a:gd name="connsiteX64" fmla="*/ 453052 w 2485990"/>
              <a:gd name="connsiteY64" fmla="*/ 383351 h 2261574"/>
              <a:gd name="connsiteX65" fmla="*/ 464668 w 2485990"/>
              <a:gd name="connsiteY65" fmla="*/ 325268 h 2261574"/>
              <a:gd name="connsiteX66" fmla="*/ 499518 w 2485990"/>
              <a:gd name="connsiteY66" fmla="*/ 267184 h 2261574"/>
              <a:gd name="connsiteX67" fmla="*/ 522752 w 2485990"/>
              <a:gd name="connsiteY67" fmla="*/ 220717 h 2261574"/>
              <a:gd name="connsiteX68" fmla="*/ 638919 w 2485990"/>
              <a:gd name="connsiteY68" fmla="*/ 162634 h 2261574"/>
              <a:gd name="connsiteX69" fmla="*/ 766703 w 2485990"/>
              <a:gd name="connsiteY69" fmla="*/ 92933 h 2261574"/>
              <a:gd name="connsiteX70" fmla="*/ 848020 w 2485990"/>
              <a:gd name="connsiteY70" fmla="*/ 69700 h 2261574"/>
              <a:gd name="connsiteX71" fmla="*/ 894487 w 2485990"/>
              <a:gd name="connsiteY71" fmla="*/ 46467 h 2261574"/>
              <a:gd name="connsiteX72" fmla="*/ 952570 w 2485990"/>
              <a:gd name="connsiteY72" fmla="*/ 34850 h 2261574"/>
              <a:gd name="connsiteX73" fmla="*/ 999037 w 2485990"/>
              <a:gd name="connsiteY73" fmla="*/ 23234 h 2261574"/>
              <a:gd name="connsiteX74" fmla="*/ 1033887 w 2485990"/>
              <a:gd name="connsiteY74" fmla="*/ 11617 h 2261574"/>
              <a:gd name="connsiteX75" fmla="*/ 1103587 w 2485990"/>
              <a:gd name="connsiteY75" fmla="*/ 0 h 226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85990" h="2261574">
                <a:moveTo>
                  <a:pt x="1103587" y="0"/>
                </a:moveTo>
                <a:cubicBezTo>
                  <a:pt x="1285582" y="3872"/>
                  <a:pt x="1467827" y="1329"/>
                  <a:pt x="1649572" y="11617"/>
                </a:cubicBezTo>
                <a:cubicBezTo>
                  <a:pt x="1674024" y="13000"/>
                  <a:pt x="1719273" y="34850"/>
                  <a:pt x="1719273" y="34850"/>
                </a:cubicBezTo>
                <a:cubicBezTo>
                  <a:pt x="1795112" y="85410"/>
                  <a:pt x="1849675" y="111912"/>
                  <a:pt x="1905141" y="185868"/>
                </a:cubicBezTo>
                <a:cubicBezTo>
                  <a:pt x="1928374" y="216846"/>
                  <a:pt x="1957523" y="244167"/>
                  <a:pt x="1974840" y="278801"/>
                </a:cubicBezTo>
                <a:cubicBezTo>
                  <a:pt x="2006732" y="342585"/>
                  <a:pt x="1987684" y="311414"/>
                  <a:pt x="2032924" y="371734"/>
                </a:cubicBezTo>
                <a:cubicBezTo>
                  <a:pt x="2036796" y="383351"/>
                  <a:pt x="2038594" y="395880"/>
                  <a:pt x="2044541" y="406585"/>
                </a:cubicBezTo>
                <a:cubicBezTo>
                  <a:pt x="2058101" y="430994"/>
                  <a:pt x="2082177" y="449795"/>
                  <a:pt x="2091007" y="476285"/>
                </a:cubicBezTo>
                <a:cubicBezTo>
                  <a:pt x="2104040" y="515381"/>
                  <a:pt x="2102892" y="517412"/>
                  <a:pt x="2125858" y="557602"/>
                </a:cubicBezTo>
                <a:cubicBezTo>
                  <a:pt x="2132785" y="569724"/>
                  <a:pt x="2142406" y="580195"/>
                  <a:pt x="2149091" y="592452"/>
                </a:cubicBezTo>
                <a:cubicBezTo>
                  <a:pt x="2165676" y="622857"/>
                  <a:pt x="2178107" y="655469"/>
                  <a:pt x="2195558" y="685385"/>
                </a:cubicBezTo>
                <a:cubicBezTo>
                  <a:pt x="2205314" y="702109"/>
                  <a:pt x="2220147" y="715434"/>
                  <a:pt x="2230408" y="731852"/>
                </a:cubicBezTo>
                <a:cubicBezTo>
                  <a:pt x="2239586" y="746537"/>
                  <a:pt x="2244035" y="763910"/>
                  <a:pt x="2253641" y="778319"/>
                </a:cubicBezTo>
                <a:cubicBezTo>
                  <a:pt x="2275121" y="810537"/>
                  <a:pt x="2323342" y="871252"/>
                  <a:pt x="2323342" y="871252"/>
                </a:cubicBezTo>
                <a:cubicBezTo>
                  <a:pt x="2336375" y="910352"/>
                  <a:pt x="2335223" y="912373"/>
                  <a:pt x="2358192" y="952569"/>
                </a:cubicBezTo>
                <a:cubicBezTo>
                  <a:pt x="2365119" y="964691"/>
                  <a:pt x="2375181" y="974932"/>
                  <a:pt x="2381425" y="987419"/>
                </a:cubicBezTo>
                <a:cubicBezTo>
                  <a:pt x="2405692" y="1035954"/>
                  <a:pt x="2415242" y="1089902"/>
                  <a:pt x="2439509" y="1138437"/>
                </a:cubicBezTo>
                <a:cubicBezTo>
                  <a:pt x="2445753" y="1150924"/>
                  <a:pt x="2454998" y="1161670"/>
                  <a:pt x="2462742" y="1173287"/>
                </a:cubicBezTo>
                <a:cubicBezTo>
                  <a:pt x="2465443" y="1189493"/>
                  <a:pt x="2486626" y="1313251"/>
                  <a:pt x="2485976" y="1324304"/>
                </a:cubicBezTo>
                <a:cubicBezTo>
                  <a:pt x="2479799" y="1429316"/>
                  <a:pt x="2480674" y="1536997"/>
                  <a:pt x="2451125" y="1637954"/>
                </a:cubicBezTo>
                <a:cubicBezTo>
                  <a:pt x="2433023" y="1699807"/>
                  <a:pt x="2381698" y="1746553"/>
                  <a:pt x="2346576" y="1800588"/>
                </a:cubicBezTo>
                <a:cubicBezTo>
                  <a:pt x="2294756" y="1880310"/>
                  <a:pt x="2322145" y="1855597"/>
                  <a:pt x="2265259" y="1893522"/>
                </a:cubicBezTo>
                <a:cubicBezTo>
                  <a:pt x="2199428" y="1992265"/>
                  <a:pt x="2307857" y="1839307"/>
                  <a:pt x="2172324" y="1974839"/>
                </a:cubicBezTo>
                <a:cubicBezTo>
                  <a:pt x="2156836" y="1990328"/>
                  <a:pt x="2143382" y="2008163"/>
                  <a:pt x="2125858" y="2021306"/>
                </a:cubicBezTo>
                <a:cubicBezTo>
                  <a:pt x="2023118" y="2098360"/>
                  <a:pt x="2060231" y="2063820"/>
                  <a:pt x="1963224" y="2102623"/>
                </a:cubicBezTo>
                <a:cubicBezTo>
                  <a:pt x="1943863" y="2110367"/>
                  <a:pt x="1925114" y="2119863"/>
                  <a:pt x="1905141" y="2125856"/>
                </a:cubicBezTo>
                <a:cubicBezTo>
                  <a:pt x="1886229" y="2131530"/>
                  <a:pt x="1866331" y="2133189"/>
                  <a:pt x="1847057" y="2137473"/>
                </a:cubicBezTo>
                <a:cubicBezTo>
                  <a:pt x="1831471" y="2140936"/>
                  <a:pt x="1816078" y="2145217"/>
                  <a:pt x="1800590" y="2149089"/>
                </a:cubicBezTo>
                <a:cubicBezTo>
                  <a:pt x="1781229" y="2160706"/>
                  <a:pt x="1763580" y="2175834"/>
                  <a:pt x="1742507" y="2183940"/>
                </a:cubicBezTo>
                <a:cubicBezTo>
                  <a:pt x="1727012" y="2189899"/>
                  <a:pt x="1621155" y="2214552"/>
                  <a:pt x="1591489" y="2218790"/>
                </a:cubicBezTo>
                <a:cubicBezTo>
                  <a:pt x="1502576" y="2231492"/>
                  <a:pt x="1324305" y="2253639"/>
                  <a:pt x="1324305" y="2253639"/>
                </a:cubicBezTo>
                <a:cubicBezTo>
                  <a:pt x="777110" y="2241479"/>
                  <a:pt x="966897" y="2297138"/>
                  <a:pt x="731853" y="2218790"/>
                </a:cubicBezTo>
                <a:cubicBezTo>
                  <a:pt x="644263" y="2189593"/>
                  <a:pt x="752221" y="2228974"/>
                  <a:pt x="662152" y="2183940"/>
                </a:cubicBezTo>
                <a:cubicBezTo>
                  <a:pt x="651200" y="2178464"/>
                  <a:pt x="638767" y="2176622"/>
                  <a:pt x="627302" y="2172322"/>
                </a:cubicBezTo>
                <a:cubicBezTo>
                  <a:pt x="607777" y="2165001"/>
                  <a:pt x="587870" y="2158415"/>
                  <a:pt x="569219" y="2149089"/>
                </a:cubicBezTo>
                <a:cubicBezTo>
                  <a:pt x="556732" y="2142846"/>
                  <a:pt x="547490" y="2130627"/>
                  <a:pt x="534369" y="2125856"/>
                </a:cubicBezTo>
                <a:cubicBezTo>
                  <a:pt x="504360" y="2114944"/>
                  <a:pt x="441435" y="2102623"/>
                  <a:pt x="441435" y="2102623"/>
                </a:cubicBezTo>
                <a:cubicBezTo>
                  <a:pt x="429819" y="2094879"/>
                  <a:pt x="417311" y="2088327"/>
                  <a:pt x="406585" y="2079389"/>
                </a:cubicBezTo>
                <a:cubicBezTo>
                  <a:pt x="368046" y="2047273"/>
                  <a:pt x="380150" y="2042938"/>
                  <a:pt x="336884" y="2021306"/>
                </a:cubicBezTo>
                <a:cubicBezTo>
                  <a:pt x="325932" y="2015830"/>
                  <a:pt x="313651" y="2013561"/>
                  <a:pt x="302034" y="2009689"/>
                </a:cubicBezTo>
                <a:cubicBezTo>
                  <a:pt x="220089" y="1927744"/>
                  <a:pt x="261722" y="1954683"/>
                  <a:pt x="185867" y="1916755"/>
                </a:cubicBezTo>
                <a:cubicBezTo>
                  <a:pt x="174250" y="1905139"/>
                  <a:pt x="161534" y="1894526"/>
                  <a:pt x="151018" y="1881905"/>
                </a:cubicBezTo>
                <a:cubicBezTo>
                  <a:pt x="142080" y="1871179"/>
                  <a:pt x="135899" y="1858416"/>
                  <a:pt x="127784" y="1847055"/>
                </a:cubicBezTo>
                <a:cubicBezTo>
                  <a:pt x="116531" y="1831300"/>
                  <a:pt x="104550" y="1816077"/>
                  <a:pt x="92934" y="1800588"/>
                </a:cubicBezTo>
                <a:cubicBezTo>
                  <a:pt x="62204" y="1677670"/>
                  <a:pt x="103926" y="1822417"/>
                  <a:pt x="58083" y="1719271"/>
                </a:cubicBezTo>
                <a:cubicBezTo>
                  <a:pt x="48137" y="1696892"/>
                  <a:pt x="42595" y="1672805"/>
                  <a:pt x="34850" y="1649572"/>
                </a:cubicBezTo>
                <a:cubicBezTo>
                  <a:pt x="30978" y="1637955"/>
                  <a:pt x="26203" y="1626601"/>
                  <a:pt x="23233" y="1614722"/>
                </a:cubicBezTo>
                <a:cubicBezTo>
                  <a:pt x="8647" y="1556375"/>
                  <a:pt x="16665" y="1583401"/>
                  <a:pt x="0" y="1533405"/>
                </a:cubicBezTo>
                <a:cubicBezTo>
                  <a:pt x="7744" y="1448216"/>
                  <a:pt x="13041" y="1362768"/>
                  <a:pt x="23233" y="1277837"/>
                </a:cubicBezTo>
                <a:cubicBezTo>
                  <a:pt x="24692" y="1265679"/>
                  <a:pt x="29374" y="1253939"/>
                  <a:pt x="34850" y="1242987"/>
                </a:cubicBezTo>
                <a:cubicBezTo>
                  <a:pt x="41094" y="1230500"/>
                  <a:pt x="48808" y="1218572"/>
                  <a:pt x="58083" y="1208137"/>
                </a:cubicBezTo>
                <a:cubicBezTo>
                  <a:pt x="79912" y="1183580"/>
                  <a:pt x="104550" y="1161670"/>
                  <a:pt x="127784" y="1138437"/>
                </a:cubicBezTo>
                <a:lnTo>
                  <a:pt x="197484" y="1068736"/>
                </a:lnTo>
                <a:cubicBezTo>
                  <a:pt x="209101" y="1057120"/>
                  <a:pt x="223222" y="1047555"/>
                  <a:pt x="232335" y="1033886"/>
                </a:cubicBezTo>
                <a:lnTo>
                  <a:pt x="278801" y="964186"/>
                </a:lnTo>
                <a:cubicBezTo>
                  <a:pt x="282673" y="952570"/>
                  <a:pt x="284942" y="940288"/>
                  <a:pt x="290418" y="929336"/>
                </a:cubicBezTo>
                <a:cubicBezTo>
                  <a:pt x="296661" y="916849"/>
                  <a:pt x="308749" y="907558"/>
                  <a:pt x="313652" y="894486"/>
                </a:cubicBezTo>
                <a:cubicBezTo>
                  <a:pt x="320584" y="875998"/>
                  <a:pt x="318335" y="854890"/>
                  <a:pt x="325268" y="836403"/>
                </a:cubicBezTo>
                <a:cubicBezTo>
                  <a:pt x="330170" y="823330"/>
                  <a:pt x="345472" y="815182"/>
                  <a:pt x="348501" y="801553"/>
                </a:cubicBezTo>
                <a:cubicBezTo>
                  <a:pt x="353541" y="778873"/>
                  <a:pt x="336884" y="764766"/>
                  <a:pt x="336884" y="743469"/>
                </a:cubicBezTo>
                <a:cubicBezTo>
                  <a:pt x="336884" y="722172"/>
                  <a:pt x="342788" y="696619"/>
                  <a:pt x="348501" y="673769"/>
                </a:cubicBezTo>
                <a:cubicBezTo>
                  <a:pt x="360704" y="624958"/>
                  <a:pt x="377647" y="592176"/>
                  <a:pt x="394968" y="545985"/>
                </a:cubicBezTo>
                <a:cubicBezTo>
                  <a:pt x="399268" y="534519"/>
                  <a:pt x="402713" y="522752"/>
                  <a:pt x="406585" y="511135"/>
                </a:cubicBezTo>
                <a:cubicBezTo>
                  <a:pt x="410457" y="476285"/>
                  <a:pt x="406218" y="439538"/>
                  <a:pt x="418201" y="406585"/>
                </a:cubicBezTo>
                <a:cubicBezTo>
                  <a:pt x="422972" y="393463"/>
                  <a:pt x="446125" y="395473"/>
                  <a:pt x="453052" y="383351"/>
                </a:cubicBezTo>
                <a:cubicBezTo>
                  <a:pt x="462847" y="366208"/>
                  <a:pt x="457335" y="343600"/>
                  <a:pt x="464668" y="325268"/>
                </a:cubicBezTo>
                <a:cubicBezTo>
                  <a:pt x="473054" y="304304"/>
                  <a:pt x="488553" y="286921"/>
                  <a:pt x="499518" y="267184"/>
                </a:cubicBezTo>
                <a:cubicBezTo>
                  <a:pt x="507929" y="252046"/>
                  <a:pt x="508898" y="231107"/>
                  <a:pt x="522752" y="220717"/>
                </a:cubicBezTo>
                <a:cubicBezTo>
                  <a:pt x="557386" y="194741"/>
                  <a:pt x="601796" y="184908"/>
                  <a:pt x="638919" y="162634"/>
                </a:cubicBezTo>
                <a:cubicBezTo>
                  <a:pt x="677417" y="139535"/>
                  <a:pt x="724965" y="108986"/>
                  <a:pt x="766703" y="92933"/>
                </a:cubicBezTo>
                <a:cubicBezTo>
                  <a:pt x="793014" y="82814"/>
                  <a:pt x="821527" y="79334"/>
                  <a:pt x="848020" y="69700"/>
                </a:cubicBezTo>
                <a:cubicBezTo>
                  <a:pt x="864295" y="63783"/>
                  <a:pt x="878058" y="51943"/>
                  <a:pt x="894487" y="46467"/>
                </a:cubicBezTo>
                <a:cubicBezTo>
                  <a:pt x="913218" y="40223"/>
                  <a:pt x="933296" y="39133"/>
                  <a:pt x="952570" y="34850"/>
                </a:cubicBezTo>
                <a:cubicBezTo>
                  <a:pt x="968155" y="31387"/>
                  <a:pt x="983686" y="27620"/>
                  <a:pt x="999037" y="23234"/>
                </a:cubicBezTo>
                <a:cubicBezTo>
                  <a:pt x="1010811" y="19870"/>
                  <a:pt x="1021933" y="14273"/>
                  <a:pt x="1033887" y="11617"/>
                </a:cubicBezTo>
                <a:cubicBezTo>
                  <a:pt x="1056880" y="6507"/>
                  <a:pt x="1080354" y="3872"/>
                  <a:pt x="1103587" y="0"/>
                </a:cubicBez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1808540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Pag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D030312-FDD9-434D-B345-1EAD138FBC68}"/>
              </a:ext>
            </a:extLst>
          </p:cNvPr>
          <p:cNvSpPr>
            <a:spLocks noGrp="1"/>
          </p:cNvSpPr>
          <p:nvPr>
            <p:ph type="pic" sz="quarter" idx="17"/>
          </p:nvPr>
        </p:nvSpPr>
        <p:spPr>
          <a:xfrm>
            <a:off x="4572000" y="0"/>
            <a:ext cx="4572000" cy="51435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7527337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P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6794176-9C7A-43D8-AE03-0085B852F946}"/>
              </a:ext>
            </a:extLst>
          </p:cNvPr>
          <p:cNvSpPr>
            <a:spLocks noGrp="1"/>
          </p:cNvSpPr>
          <p:nvPr>
            <p:ph type="pic" sz="quarter" idx="18"/>
          </p:nvPr>
        </p:nvSpPr>
        <p:spPr>
          <a:xfrm>
            <a:off x="6607968" y="2571749"/>
            <a:ext cx="2035970" cy="2071688"/>
          </a:xfrm>
          <a:custGeom>
            <a:avLst/>
            <a:gdLst>
              <a:gd name="connsiteX0" fmla="*/ 0 w 2714626"/>
              <a:gd name="connsiteY0" fmla="*/ 0 h 2762250"/>
              <a:gd name="connsiteX1" fmla="*/ 2714626 w 2714626"/>
              <a:gd name="connsiteY1" fmla="*/ 0 h 2762250"/>
              <a:gd name="connsiteX2" fmla="*/ 2714626 w 2714626"/>
              <a:gd name="connsiteY2" fmla="*/ 2762250 h 2762250"/>
              <a:gd name="connsiteX3" fmla="*/ 0 w 2714626"/>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2714626" h="2762250">
                <a:moveTo>
                  <a:pt x="0" y="0"/>
                </a:moveTo>
                <a:lnTo>
                  <a:pt x="2714626" y="0"/>
                </a:lnTo>
                <a:lnTo>
                  <a:pt x="2714626" y="2762250"/>
                </a:lnTo>
                <a:lnTo>
                  <a:pt x="0" y="2762250"/>
                </a:lnTo>
                <a:close/>
              </a:path>
            </a:pathLst>
          </a:custGeom>
        </p:spPr>
        <p:txBody>
          <a:bodyPr wrap="square" anchor="ctr">
            <a:noAutofit/>
          </a:bodyPr>
          <a:lstStyle>
            <a:lvl1pPr marL="0" indent="0" algn="ctr">
              <a:buNone/>
              <a:defRPr sz="900"/>
            </a:lvl1pPr>
          </a:lstStyle>
          <a:p>
            <a:endParaRPr lang="en-US" dirty="0"/>
          </a:p>
        </p:txBody>
      </p:sp>
      <p:sp>
        <p:nvSpPr>
          <p:cNvPr id="6" name="Picture Placeholder 5">
            <a:extLst>
              <a:ext uri="{FF2B5EF4-FFF2-40B4-BE49-F238E27FC236}">
                <a16:creationId xmlns:a16="http://schemas.microsoft.com/office/drawing/2014/main" id="{CBE3F969-EF3D-4B41-A26A-0A0EC5D151A0}"/>
              </a:ext>
            </a:extLst>
          </p:cNvPr>
          <p:cNvSpPr>
            <a:spLocks noGrp="1"/>
          </p:cNvSpPr>
          <p:nvPr>
            <p:ph type="pic" sz="quarter" idx="16"/>
          </p:nvPr>
        </p:nvSpPr>
        <p:spPr>
          <a:xfrm>
            <a:off x="4571998" y="500062"/>
            <a:ext cx="2035970" cy="2071688"/>
          </a:xfrm>
          <a:custGeom>
            <a:avLst/>
            <a:gdLst>
              <a:gd name="connsiteX0" fmla="*/ 0 w 2714626"/>
              <a:gd name="connsiteY0" fmla="*/ 0 h 2762250"/>
              <a:gd name="connsiteX1" fmla="*/ 2714626 w 2714626"/>
              <a:gd name="connsiteY1" fmla="*/ 0 h 2762250"/>
              <a:gd name="connsiteX2" fmla="*/ 2714626 w 2714626"/>
              <a:gd name="connsiteY2" fmla="*/ 2762250 h 2762250"/>
              <a:gd name="connsiteX3" fmla="*/ 0 w 2714626"/>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2714626" h="2762250">
                <a:moveTo>
                  <a:pt x="0" y="0"/>
                </a:moveTo>
                <a:lnTo>
                  <a:pt x="2714626" y="0"/>
                </a:lnTo>
                <a:lnTo>
                  <a:pt x="2714626" y="2762250"/>
                </a:lnTo>
                <a:lnTo>
                  <a:pt x="0" y="2762250"/>
                </a:ln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3262534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P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5B07C07-49A7-4A6A-B82B-CF7C1B88D4D4}"/>
              </a:ext>
            </a:extLst>
          </p:cNvPr>
          <p:cNvSpPr>
            <a:spLocks noGrp="1"/>
          </p:cNvSpPr>
          <p:nvPr>
            <p:ph type="pic" sz="quarter" idx="17"/>
          </p:nvPr>
        </p:nvSpPr>
        <p:spPr>
          <a:xfrm>
            <a:off x="6777990" y="706806"/>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
        <p:nvSpPr>
          <p:cNvPr id="11" name="Freeform: Shape 10">
            <a:extLst>
              <a:ext uri="{FF2B5EF4-FFF2-40B4-BE49-F238E27FC236}">
                <a16:creationId xmlns:a16="http://schemas.microsoft.com/office/drawing/2014/main" id="{F88BB1E3-0DE0-4BC7-AE00-D163D47B9720}"/>
              </a:ext>
            </a:extLst>
          </p:cNvPr>
          <p:cNvSpPr>
            <a:spLocks noGrp="1"/>
          </p:cNvSpPr>
          <p:nvPr>
            <p:ph type="pic" sz="quarter" idx="18"/>
          </p:nvPr>
        </p:nvSpPr>
        <p:spPr>
          <a:xfrm>
            <a:off x="5617845" y="2570745"/>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
        <p:nvSpPr>
          <p:cNvPr id="9" name="Freeform: Shape 8">
            <a:extLst>
              <a:ext uri="{FF2B5EF4-FFF2-40B4-BE49-F238E27FC236}">
                <a16:creationId xmlns:a16="http://schemas.microsoft.com/office/drawing/2014/main" id="{B9385249-DC8C-479A-ABD0-73E53C8D5A72}"/>
              </a:ext>
            </a:extLst>
          </p:cNvPr>
          <p:cNvSpPr>
            <a:spLocks noGrp="1"/>
          </p:cNvSpPr>
          <p:nvPr>
            <p:ph type="pic" sz="quarter" idx="16"/>
          </p:nvPr>
        </p:nvSpPr>
        <p:spPr>
          <a:xfrm>
            <a:off x="4457700" y="706806"/>
            <a:ext cx="1865949" cy="1865949"/>
          </a:xfrm>
          <a:custGeom>
            <a:avLst/>
            <a:gdLst>
              <a:gd name="connsiteX0" fmla="*/ 1243966 w 2487932"/>
              <a:gd name="connsiteY0" fmla="*/ 0 h 2487932"/>
              <a:gd name="connsiteX1" fmla="*/ 2487932 w 2487932"/>
              <a:gd name="connsiteY1" fmla="*/ 1243966 h 2487932"/>
              <a:gd name="connsiteX2" fmla="*/ 1243966 w 2487932"/>
              <a:gd name="connsiteY2" fmla="*/ 2487932 h 2487932"/>
              <a:gd name="connsiteX3" fmla="*/ 0 w 2487932"/>
              <a:gd name="connsiteY3" fmla="*/ 1243966 h 2487932"/>
              <a:gd name="connsiteX4" fmla="*/ 1243966 w 2487932"/>
              <a:gd name="connsiteY4" fmla="*/ 0 h 248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932" h="2487932">
                <a:moveTo>
                  <a:pt x="1243966" y="0"/>
                </a:moveTo>
                <a:cubicBezTo>
                  <a:pt x="1930989" y="0"/>
                  <a:pt x="2487932" y="556943"/>
                  <a:pt x="2487932" y="1243966"/>
                </a:cubicBezTo>
                <a:cubicBezTo>
                  <a:pt x="2487932" y="1930989"/>
                  <a:pt x="1930989" y="2487932"/>
                  <a:pt x="1243966" y="2487932"/>
                </a:cubicBezTo>
                <a:cubicBezTo>
                  <a:pt x="556943" y="2487932"/>
                  <a:pt x="0" y="1930989"/>
                  <a:pt x="0" y="1243966"/>
                </a:cubicBezTo>
                <a:cubicBezTo>
                  <a:pt x="0" y="556943"/>
                  <a:pt x="556943" y="0"/>
                  <a:pt x="1243966" y="0"/>
                </a:cubicBezTo>
                <a:close/>
              </a:path>
            </a:pathLst>
          </a:custGeom>
        </p:spPr>
        <p:txBody>
          <a:bodyPr wrap="square" anchor="ctr">
            <a:noAutofit/>
          </a:bodyPr>
          <a:lstStyle>
            <a:lvl1pPr marL="0" indent="0" algn="ctr">
              <a:buNone/>
              <a:defRPr sz="900"/>
            </a:lvl1pPr>
          </a:lstStyle>
          <a:p>
            <a:endParaRPr lang="en-US" dirty="0"/>
          </a:p>
        </p:txBody>
      </p:sp>
    </p:spTree>
    <p:extLst>
      <p:ext uri="{BB962C8B-B14F-4D97-AF65-F5344CB8AC3E}">
        <p14:creationId xmlns:p14="http://schemas.microsoft.com/office/powerpoint/2010/main" val="2749580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685800">
              <a:buClrTx/>
            </a:pPr>
            <a:endParaRPr lang="en-US" kern="1200" dirty="0">
              <a:solidFill>
                <a:srgbClr val="000000">
                  <a:tint val="75000"/>
                </a:srgbClr>
              </a:solidFill>
              <a:latin typeface="Montserrat"/>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685800">
              <a:buClrTx/>
            </a:pPr>
            <a:endParaRPr lang="en-US" kern="1200" dirty="0">
              <a:solidFill>
                <a:srgbClr val="000000">
                  <a:tint val="75000"/>
                </a:srgbClr>
              </a:solidFill>
              <a:latin typeface="Montserrat"/>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685800">
              <a:buClrTx/>
            </a:pPr>
            <a:fld id="{E97ECB15-F748-C140-A5C3-CF0090C943BA}" type="slidenum">
              <a:rPr lang="en-US" kern="1200" smtClean="0">
                <a:solidFill>
                  <a:srgbClr val="000000">
                    <a:tint val="75000"/>
                  </a:srgbClr>
                </a:solidFill>
                <a:latin typeface="Montserrat"/>
                <a:ea typeface="+mn-ea"/>
                <a:cs typeface="+mn-cs"/>
              </a:rPr>
              <a:pPr defTabSz="685800">
                <a:buClrTx/>
              </a:pPr>
              <a:t>‹#›</a:t>
            </a:fld>
            <a:endParaRPr lang="en-US" kern="1200" dirty="0">
              <a:solidFill>
                <a:srgbClr val="000000">
                  <a:tint val="75000"/>
                </a:srgbClr>
              </a:solidFill>
              <a:latin typeface="Montserrat"/>
              <a:ea typeface="+mn-ea"/>
              <a:cs typeface="+mn-cs"/>
            </a:endParaRPr>
          </a:p>
        </p:txBody>
      </p:sp>
    </p:spTree>
    <p:extLst>
      <p:ext uri="{BB962C8B-B14F-4D97-AF65-F5344CB8AC3E}">
        <p14:creationId xmlns:p14="http://schemas.microsoft.com/office/powerpoint/2010/main" val="28338356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dt="0"/>
  <p:txStyles>
    <p:titleStyle>
      <a:lvl1pPr algn="ctr"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ctr"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ctr"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ctr"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mn-lt"/>
          <a:ea typeface="+mn-ea"/>
          <a:cs typeface="+mn-cs"/>
        </a:defRPr>
      </a:lvl3pPr>
      <a:lvl4pPr marL="1200150" indent="-171450" algn="ctr"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ctr" defTabSz="685800" rtl="0" eaLnBrk="1" latinLnBrk="0" hangingPunct="1">
        <a:lnSpc>
          <a:spcPct val="90000"/>
        </a:lnSpc>
        <a:spcBef>
          <a:spcPts val="375"/>
        </a:spcBef>
        <a:buFont typeface="Arial" panose="020B0604020202020204" pitchFamily="34" charset="0"/>
        <a:buChar char="•"/>
        <a:defRPr sz="67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smtClean="0"/>
              <a:pPr/>
              <a:t>6/21/2019</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01851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4B59"/>
        </a:solidFill>
        <a:effectLst/>
      </p:bgPr>
    </p:bg>
    <p:spTree>
      <p:nvGrpSpPr>
        <p:cNvPr id="1" name=""/>
        <p:cNvGrpSpPr/>
        <p:nvPr/>
      </p:nvGrpSpPr>
      <p:grpSpPr>
        <a:xfrm>
          <a:off x="0" y="0"/>
          <a:ext cx="0" cy="0"/>
          <a:chOff x="0" y="0"/>
          <a:chExt cx="0" cy="0"/>
        </a:xfrm>
      </p:grpSpPr>
      <p:pic>
        <p:nvPicPr>
          <p:cNvPr id="2" name="圖片版面配置區 5"/>
          <p:cNvPicPr>
            <a:picLocks noChangeAspect="1"/>
          </p:cNvPicPr>
          <p:nvPr/>
        </p:nvPicPr>
        <p:blipFill rotWithShape="1">
          <a:blip r:embed="rId2">
            <a:extLst>
              <a:ext uri="{28A0092B-C50C-407E-A947-70E740481C1C}">
                <a14:useLocalDpi xmlns:a14="http://schemas.microsoft.com/office/drawing/2010/main" val="0"/>
              </a:ext>
            </a:extLst>
          </a:blip>
          <a:srcRect t="40208" b="3508"/>
          <a:stretch/>
        </p:blipFill>
        <p:spPr>
          <a:xfrm>
            <a:off x="1915511" y="1267622"/>
            <a:ext cx="5819073" cy="2453040"/>
          </a:xfrm>
          <a:prstGeom prst="rect">
            <a:avLst/>
          </a:prstGeom>
        </p:spPr>
      </p:pic>
      <p:sp>
        <p:nvSpPr>
          <p:cNvPr id="3" name="Rectangle 21">
            <a:extLst>
              <a:ext uri="{FF2B5EF4-FFF2-40B4-BE49-F238E27FC236}">
                <a16:creationId xmlns:a16="http://schemas.microsoft.com/office/drawing/2014/main" id="{B898AB8E-097A-4790-838A-E9E7B3647EE2}"/>
              </a:ext>
            </a:extLst>
          </p:cNvPr>
          <p:cNvSpPr/>
          <p:nvPr/>
        </p:nvSpPr>
        <p:spPr>
          <a:xfrm>
            <a:off x="0" y="0"/>
            <a:ext cx="9144000" cy="515652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Montserrat"/>
            </a:endParaRPr>
          </a:p>
        </p:txBody>
      </p:sp>
      <p:sp>
        <p:nvSpPr>
          <p:cNvPr id="4" name="Rectangle 14">
            <a:extLst>
              <a:ext uri="{FF2B5EF4-FFF2-40B4-BE49-F238E27FC236}">
                <a16:creationId xmlns:a16="http://schemas.microsoft.com/office/drawing/2014/main" id="{1A57F5E8-DFE2-4D29-9296-79D9A8E2916E}"/>
              </a:ext>
            </a:extLst>
          </p:cNvPr>
          <p:cNvSpPr/>
          <p:nvPr/>
        </p:nvSpPr>
        <p:spPr>
          <a:xfrm>
            <a:off x="500060" y="506574"/>
            <a:ext cx="8143877" cy="414337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Montserrat"/>
            </a:endParaRPr>
          </a:p>
        </p:txBody>
      </p:sp>
      <p:sp>
        <p:nvSpPr>
          <p:cNvPr id="8" name="TextBox 19">
            <a:extLst>
              <a:ext uri="{FF2B5EF4-FFF2-40B4-BE49-F238E27FC236}">
                <a16:creationId xmlns:a16="http://schemas.microsoft.com/office/drawing/2014/main" id="{42D79AAF-7005-4E01-ACDF-B84463CF6DBA}"/>
              </a:ext>
            </a:extLst>
          </p:cNvPr>
          <p:cNvSpPr txBox="1"/>
          <p:nvPr/>
        </p:nvSpPr>
        <p:spPr>
          <a:xfrm>
            <a:off x="4750904" y="3498965"/>
            <a:ext cx="3723616" cy="715581"/>
          </a:xfrm>
          <a:prstGeom prst="rect">
            <a:avLst/>
          </a:prstGeom>
          <a:noFill/>
        </p:spPr>
        <p:txBody>
          <a:bodyPr wrap="square" rtlCol="0">
            <a:spAutoFit/>
          </a:bodyPr>
          <a:lstStyle/>
          <a:p>
            <a:pPr defTabSz="685800">
              <a:lnSpc>
                <a:spcPct val="150000"/>
              </a:lnSpc>
              <a:buClrTx/>
            </a:pP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指導老師 </a:t>
            </a:r>
            <a:r>
              <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rPr>
              <a:t>:</a:t>
            </a: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 </a:t>
            </a:r>
            <a:r>
              <a:rPr lang="zh-TW" altLang="en-US" sz="1350" kern="1200" dirty="0" smtClean="0">
                <a:latin typeface="微軟正黑體" panose="020B0604030504040204" pitchFamily="34" charset="-120"/>
                <a:ea typeface="微軟正黑體" panose="020B0604030504040204" pitchFamily="34" charset="-120"/>
                <a:cs typeface="Open Sans Extrabold" panose="020B0906030804020204" pitchFamily="34" charset="0"/>
              </a:rPr>
              <a:t>石百達博士、蔡芸琤博士、</a:t>
            </a:r>
            <a:r>
              <a:rPr lang="en-US" altLang="zh-TW" sz="1350" kern="1200" dirty="0" smtClean="0">
                <a:latin typeface="微軟正黑體" panose="020B0604030504040204" pitchFamily="34" charset="-120"/>
                <a:ea typeface="微軟正黑體" panose="020B0604030504040204" pitchFamily="34" charset="-120"/>
                <a:cs typeface="Open Sans Extrabold" panose="020B0906030804020204" pitchFamily="34" charset="0"/>
              </a:rPr>
              <a:t>Tony</a:t>
            </a:r>
            <a:endPar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endParaRPr>
          </a:p>
          <a:p>
            <a:pPr defTabSz="685800">
              <a:lnSpc>
                <a:spcPct val="150000"/>
              </a:lnSpc>
              <a:buClrTx/>
            </a:pP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學生 </a:t>
            </a:r>
            <a:r>
              <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rPr>
              <a:t>: </a:t>
            </a:r>
            <a:r>
              <a:rPr lang="zh-TW" altLang="en-US" sz="1350" kern="1200" dirty="0">
                <a:latin typeface="微軟正黑體" panose="020B0604030504040204" pitchFamily="34" charset="-120"/>
                <a:ea typeface="微軟正黑體" panose="020B0604030504040204" pitchFamily="34" charset="-120"/>
                <a:cs typeface="Open Sans Extrabold" panose="020B0906030804020204" pitchFamily="34" charset="0"/>
              </a:rPr>
              <a:t>湯忠憲、陈熙、戴如宜</a:t>
            </a:r>
            <a:endParaRPr lang="en-US" altLang="zh-TW" sz="1350" kern="1200" dirty="0">
              <a:latin typeface="微軟正黑體" panose="020B0604030504040204" pitchFamily="34" charset="-120"/>
              <a:ea typeface="微軟正黑體" panose="020B0604030504040204" pitchFamily="34" charset="-120"/>
              <a:cs typeface="Open Sans Extrabold" panose="020B0906030804020204" pitchFamily="34" charset="0"/>
            </a:endParaRPr>
          </a:p>
        </p:txBody>
      </p:sp>
      <p:sp>
        <p:nvSpPr>
          <p:cNvPr id="10" name="TextBox 8">
            <a:extLst>
              <a:ext uri="{FF2B5EF4-FFF2-40B4-BE49-F238E27FC236}">
                <a16:creationId xmlns:a16="http://schemas.microsoft.com/office/drawing/2014/main" id="{09D4AA66-6925-469B-9A37-597CC4EC93D5}"/>
              </a:ext>
            </a:extLst>
          </p:cNvPr>
          <p:cNvSpPr txBox="1"/>
          <p:nvPr/>
        </p:nvSpPr>
        <p:spPr>
          <a:xfrm>
            <a:off x="1448065" y="880406"/>
            <a:ext cx="6753964" cy="2677656"/>
          </a:xfrm>
          <a:prstGeom prst="rect">
            <a:avLst/>
          </a:prstGeom>
          <a:noFill/>
        </p:spPr>
        <p:txBody>
          <a:bodyPr wrap="square" rtlCol="0" anchor="ctr">
            <a:spAutoFit/>
          </a:bodyPr>
          <a:lstStyle/>
          <a:p>
            <a:pPr defTabSz="685800">
              <a:buClrTx/>
            </a:pPr>
            <a:r>
              <a:rPr lang="en-US" altLang="zh-TW" sz="2400" b="1" kern="1200" spc="225" dirty="0">
                <a:latin typeface="微軟正黑體" panose="020B0604030504040204" pitchFamily="34" charset="-120"/>
                <a:ea typeface="微軟正黑體" panose="020B0604030504040204" pitchFamily="34" charset="-120"/>
                <a:cs typeface="Montserrat Black" charset="0"/>
              </a:rPr>
              <a:t>Group 1 </a:t>
            </a:r>
            <a:endParaRPr lang="en-US" altLang="zh-TW" sz="2400" b="1" kern="1200" spc="225" dirty="0" smtClean="0">
              <a:latin typeface="微軟正黑體" panose="020B0604030504040204" pitchFamily="34" charset="-120"/>
              <a:ea typeface="微軟正黑體" panose="020B0604030504040204" pitchFamily="34" charset="-120"/>
              <a:cs typeface="Montserrat Black" charset="0"/>
            </a:endParaRPr>
          </a:p>
          <a:p>
            <a:pPr defTabSz="685800">
              <a:buClrTx/>
            </a:pPr>
            <a:endParaRPr lang="en-US" altLang="zh-TW" sz="2400" b="1" kern="1200" spc="225" dirty="0" smtClean="0">
              <a:latin typeface="微軟正黑體" panose="020B0604030504040204" pitchFamily="34" charset="-120"/>
              <a:ea typeface="微軟正黑體" panose="020B0604030504040204" pitchFamily="34" charset="-120"/>
              <a:cs typeface="Montserrat Black" charset="0"/>
            </a:endParaRPr>
          </a:p>
          <a:p>
            <a:pPr defTabSz="685800">
              <a:buClrTx/>
            </a:pPr>
            <a:r>
              <a:rPr lang="zh-TW" altLang="en-US" sz="2400" b="1" kern="1200" spc="225" dirty="0" smtClean="0">
                <a:latin typeface="微軟正黑體" panose="020B0604030504040204" pitchFamily="34" charset="-120"/>
                <a:ea typeface="微軟正黑體" panose="020B0604030504040204" pitchFamily="34" charset="-120"/>
                <a:cs typeface="Montserrat Black" charset="0"/>
              </a:rPr>
              <a:t>投資人實際投資行為與風險屬性評估之落差</a:t>
            </a:r>
            <a:endParaRPr lang="en-US" altLang="zh-TW" sz="2400" b="1" kern="1200" spc="225" dirty="0">
              <a:latin typeface="微軟正黑體" panose="020B0604030504040204" pitchFamily="34" charset="-120"/>
              <a:ea typeface="微軟正黑體" panose="020B0604030504040204" pitchFamily="34" charset="-120"/>
              <a:cs typeface="Montserrat Black" charset="0"/>
            </a:endParaRPr>
          </a:p>
          <a:p>
            <a:pPr defTabSz="685800">
              <a:buClrTx/>
            </a:pPr>
            <a:endParaRPr lang="en-US" sz="2400" b="1" kern="1200" spc="225" dirty="0">
              <a:latin typeface="微軟正黑體" panose="020B0604030504040204" pitchFamily="34" charset="-120"/>
              <a:ea typeface="微軟正黑體" panose="020B0604030504040204" pitchFamily="34" charset="-120"/>
              <a:cs typeface="Montserrat Black" charset="0"/>
            </a:endParaRPr>
          </a:p>
          <a:p>
            <a:pPr defTabSz="685800">
              <a:buClrTx/>
            </a:pPr>
            <a:r>
              <a:rPr lang="en-US" sz="3600" b="1" kern="1200" spc="225" dirty="0">
                <a:latin typeface="微軟正黑體" panose="020B0604030504040204" pitchFamily="34" charset="-120"/>
                <a:ea typeface="微軟正黑體" panose="020B0604030504040204" pitchFamily="34" charset="-120"/>
                <a:cs typeface="Montserrat Black" charset="0"/>
              </a:rPr>
              <a:t>Julia: </a:t>
            </a:r>
          </a:p>
          <a:p>
            <a:pPr defTabSz="685800">
              <a:buClrTx/>
            </a:pPr>
            <a:r>
              <a:rPr lang="en-US" sz="3600" b="1" kern="1200" spc="225" dirty="0">
                <a:latin typeface="微軟正黑體" panose="020B0604030504040204" pitchFamily="34" charset="-120"/>
                <a:ea typeface="微軟正黑體" panose="020B0604030504040204" pitchFamily="34" charset="-120"/>
                <a:cs typeface="Montserrat Black" charset="0"/>
              </a:rPr>
              <a:t>Give You A Better Choice</a:t>
            </a:r>
          </a:p>
        </p:txBody>
      </p:sp>
    </p:spTree>
    <p:extLst>
      <p:ext uri="{BB962C8B-B14F-4D97-AF65-F5344CB8AC3E}">
        <p14:creationId xmlns:p14="http://schemas.microsoft.com/office/powerpoint/2010/main" val="4161756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659585" y="667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Problem &amp; Motivation</a:t>
            </a:r>
            <a:endParaRPr dirty="0"/>
          </a:p>
        </p:txBody>
      </p:sp>
      <p:sp>
        <p:nvSpPr>
          <p:cNvPr id="195" name="Google Shape;195;p31"/>
          <p:cNvSpPr txBox="1">
            <a:spLocks noGrp="1"/>
          </p:cNvSpPr>
          <p:nvPr>
            <p:ph type="body" idx="1"/>
          </p:nvPr>
        </p:nvSpPr>
        <p:spPr>
          <a:xfrm>
            <a:off x="286181" y="1582116"/>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smtClean="0"/>
              <a:t>不過</a:t>
            </a:r>
            <a:r>
              <a:rPr lang="zh-TW" dirty="0"/>
              <a:t>利用問卷結果</a:t>
            </a:r>
            <a:r>
              <a:rPr lang="zh-TW" baseline="30000" dirty="0"/>
              <a:t>2 </a:t>
            </a:r>
            <a:r>
              <a:rPr lang="zh-TW" dirty="0"/>
              <a:t>對照實際投資行為我們發現多數問題並不能反映消費者的最終選擇。</a:t>
            </a:r>
            <a:endParaRPr dirty="0"/>
          </a:p>
          <a:p>
            <a:pPr marL="914400" lvl="1" indent="-317500" algn="l" rtl="0">
              <a:spcBef>
                <a:spcPts val="0"/>
              </a:spcBef>
              <a:spcAft>
                <a:spcPts val="0"/>
              </a:spcAft>
              <a:buSzPts val="1400"/>
              <a:buAutoNum type="alphaLcPeriod"/>
            </a:pPr>
            <a:r>
              <a:rPr lang="zh-TW" sz="2000" dirty="0"/>
              <a:t>Most of the customers are belonging to risk level of 5 and 4.</a:t>
            </a:r>
            <a:endParaRPr sz="2000" dirty="0"/>
          </a:p>
          <a:p>
            <a:pPr marL="914400" lvl="1" indent="-317500" algn="l" rtl="0">
              <a:spcBef>
                <a:spcPts val="0"/>
              </a:spcBef>
              <a:spcAft>
                <a:spcPts val="0"/>
              </a:spcAft>
              <a:buSzPts val="1400"/>
              <a:buAutoNum type="alphaLcPeriod"/>
            </a:pPr>
            <a:r>
              <a:rPr lang="zh-TW" sz="2000" dirty="0"/>
              <a:t>In fact, risk level of </a:t>
            </a:r>
            <a:r>
              <a:rPr lang="zh-TW" sz="2000" dirty="0">
                <a:solidFill>
                  <a:srgbClr val="0070C0"/>
                </a:solidFill>
              </a:rPr>
              <a:t>5</a:t>
            </a:r>
            <a:r>
              <a:rPr lang="zh-TW" sz="2000" dirty="0"/>
              <a:t> dominate over others.</a:t>
            </a:r>
            <a:endParaRPr sz="2000" dirty="0"/>
          </a:p>
          <a:p>
            <a:pPr lvl="1">
              <a:spcBef>
                <a:spcPts val="0"/>
              </a:spcBef>
              <a:buAutoNum type="alphaLcPeriod"/>
            </a:pPr>
            <a:r>
              <a:rPr lang="zh-TW" sz="2000" dirty="0"/>
              <a:t>Based on the statistics and the main purpose of given questionnaire, risk levels here are somehow </a:t>
            </a:r>
            <a:r>
              <a:rPr lang="en-US" altLang="zh-TW" sz="2000" dirty="0">
                <a:solidFill>
                  <a:srgbClr val="0070C0"/>
                </a:solidFill>
              </a:rPr>
              <a:t>uninformative</a:t>
            </a:r>
            <a:r>
              <a:rPr lang="zh-TW" sz="2000" dirty="0" smtClean="0"/>
              <a:t>.</a:t>
            </a:r>
            <a:endParaRPr sz="2000" dirty="0"/>
          </a:p>
          <a:p>
            <a:pPr marL="457200" lvl="0" indent="0" algn="l" rtl="0">
              <a:spcBef>
                <a:spcPts val="1600"/>
              </a:spcBef>
              <a:spcAft>
                <a:spcPts val="1600"/>
              </a:spcAft>
              <a:buNone/>
            </a:pPr>
            <a:endParaRPr dirty="0"/>
          </a:p>
        </p:txBody>
      </p:sp>
      <p:sp>
        <p:nvSpPr>
          <p:cNvPr id="196" name="Google Shape;196;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10</a:t>
            </a:fld>
            <a:endParaRPr/>
          </a:p>
        </p:txBody>
      </p:sp>
      <p:graphicFrame>
        <p:nvGraphicFramePr>
          <p:cNvPr id="198" name="Google Shape;198;p31"/>
          <p:cNvGraphicFramePr/>
          <p:nvPr>
            <p:extLst>
              <p:ext uri="{D42A27DB-BD31-4B8C-83A1-F6EECF244321}">
                <p14:modId xmlns:p14="http://schemas.microsoft.com/office/powerpoint/2010/main" val="2060817879"/>
              </p:ext>
            </p:extLst>
          </p:nvPr>
        </p:nvGraphicFramePr>
        <p:xfrm>
          <a:off x="2181468" y="3344945"/>
          <a:ext cx="4730025" cy="841825"/>
        </p:xfrm>
        <a:graphic>
          <a:graphicData uri="http://schemas.openxmlformats.org/drawingml/2006/table">
            <a:tbl>
              <a:tblPr>
                <a:noFill/>
                <a:tableStyleId>{17795885-6F38-419F-A716-12A11A54F911}</a:tableStyleId>
              </a:tblPr>
              <a:tblGrid>
                <a:gridCol w="1128775">
                  <a:extLst>
                    <a:ext uri="{9D8B030D-6E8A-4147-A177-3AD203B41FA5}">
                      <a16:colId xmlns:a16="http://schemas.microsoft.com/office/drawing/2014/main" val="20000"/>
                    </a:ext>
                  </a:extLst>
                </a:gridCol>
                <a:gridCol w="720250">
                  <a:extLst>
                    <a:ext uri="{9D8B030D-6E8A-4147-A177-3AD203B41FA5}">
                      <a16:colId xmlns:a16="http://schemas.microsoft.com/office/drawing/2014/main" val="20001"/>
                    </a:ext>
                  </a:extLst>
                </a:gridCol>
                <a:gridCol w="720250">
                  <a:extLst>
                    <a:ext uri="{9D8B030D-6E8A-4147-A177-3AD203B41FA5}">
                      <a16:colId xmlns:a16="http://schemas.microsoft.com/office/drawing/2014/main" val="20002"/>
                    </a:ext>
                  </a:extLst>
                </a:gridCol>
                <a:gridCol w="720250">
                  <a:extLst>
                    <a:ext uri="{9D8B030D-6E8A-4147-A177-3AD203B41FA5}">
                      <a16:colId xmlns:a16="http://schemas.microsoft.com/office/drawing/2014/main" val="20003"/>
                    </a:ext>
                  </a:extLst>
                </a:gridCol>
                <a:gridCol w="720250">
                  <a:extLst>
                    <a:ext uri="{9D8B030D-6E8A-4147-A177-3AD203B41FA5}">
                      <a16:colId xmlns:a16="http://schemas.microsoft.com/office/drawing/2014/main" val="20004"/>
                    </a:ext>
                  </a:extLst>
                </a:gridCol>
                <a:gridCol w="720250">
                  <a:extLst>
                    <a:ext uri="{9D8B030D-6E8A-4147-A177-3AD203B41FA5}">
                      <a16:colId xmlns:a16="http://schemas.microsoft.com/office/drawing/2014/main" val="20005"/>
                    </a:ext>
                  </a:extLst>
                </a:gridCol>
              </a:tblGrid>
              <a:tr h="336725">
                <a:tc>
                  <a:txBody>
                    <a:bodyPr/>
                    <a:lstStyle/>
                    <a:p>
                      <a:pPr marL="0" lvl="0" indent="0" algn="l" rtl="0">
                        <a:spcBef>
                          <a:spcPts val="0"/>
                        </a:spcBef>
                        <a:spcAft>
                          <a:spcPts val="0"/>
                        </a:spcAft>
                        <a:buClr>
                          <a:schemeClr val="dk1"/>
                        </a:buClr>
                        <a:buSzPts val="1100"/>
                        <a:buFont typeface="Arial"/>
                        <a:buNone/>
                      </a:pPr>
                      <a:r>
                        <a:rPr lang="zh-TW" b="1">
                          <a:solidFill>
                            <a:schemeClr val="dk1"/>
                          </a:solidFill>
                        </a:rPr>
                        <a:t>Risk Level</a:t>
                      </a:r>
                      <a:endParaRPr b="1"/>
                    </a:p>
                  </a:txBody>
                  <a:tcPr marL="91425" marR="91425" marT="0" marB="0" anchor="ctr"/>
                </a:tc>
                <a:tc>
                  <a:txBody>
                    <a:bodyPr/>
                    <a:lstStyle/>
                    <a:p>
                      <a:pPr marL="0" lvl="0" indent="0" algn="ctr" rtl="0">
                        <a:spcBef>
                          <a:spcPts val="0"/>
                        </a:spcBef>
                        <a:spcAft>
                          <a:spcPts val="0"/>
                        </a:spcAft>
                        <a:buNone/>
                      </a:pPr>
                      <a:r>
                        <a:rPr lang="zh-TW" b="1"/>
                        <a:t>1</a:t>
                      </a:r>
                      <a:endParaRPr b="1"/>
                    </a:p>
                  </a:txBody>
                  <a:tcPr marL="91425" marR="91425" marT="0" marB="0" anchor="ctr"/>
                </a:tc>
                <a:tc>
                  <a:txBody>
                    <a:bodyPr/>
                    <a:lstStyle/>
                    <a:p>
                      <a:pPr marL="0" lvl="0" indent="0" algn="ctr" rtl="0">
                        <a:spcBef>
                          <a:spcPts val="0"/>
                        </a:spcBef>
                        <a:spcAft>
                          <a:spcPts val="0"/>
                        </a:spcAft>
                        <a:buNone/>
                      </a:pPr>
                      <a:r>
                        <a:rPr lang="zh-TW" b="1" dirty="0"/>
                        <a:t>2</a:t>
                      </a:r>
                      <a:endParaRPr b="1" dirty="0"/>
                    </a:p>
                  </a:txBody>
                  <a:tcPr marL="91425" marR="91425" marT="0" marB="0" anchor="ctr"/>
                </a:tc>
                <a:tc>
                  <a:txBody>
                    <a:bodyPr/>
                    <a:lstStyle/>
                    <a:p>
                      <a:pPr marL="0" lvl="0" indent="0" algn="ctr" rtl="0">
                        <a:spcBef>
                          <a:spcPts val="0"/>
                        </a:spcBef>
                        <a:spcAft>
                          <a:spcPts val="0"/>
                        </a:spcAft>
                        <a:buNone/>
                      </a:pPr>
                      <a:r>
                        <a:rPr lang="zh-TW" b="1"/>
                        <a:t>3</a:t>
                      </a:r>
                      <a:endParaRPr b="1"/>
                    </a:p>
                  </a:txBody>
                  <a:tcPr marL="91425" marR="91425" marT="0" marB="0" anchor="ctr"/>
                </a:tc>
                <a:tc>
                  <a:txBody>
                    <a:bodyPr/>
                    <a:lstStyle/>
                    <a:p>
                      <a:pPr marL="0" lvl="0" indent="0" algn="ctr" rtl="0">
                        <a:spcBef>
                          <a:spcPts val="0"/>
                        </a:spcBef>
                        <a:spcAft>
                          <a:spcPts val="0"/>
                        </a:spcAft>
                        <a:buNone/>
                      </a:pPr>
                      <a:r>
                        <a:rPr lang="zh-TW" b="1" dirty="0"/>
                        <a:t>4</a:t>
                      </a:r>
                      <a:endParaRPr b="1" dirty="0"/>
                    </a:p>
                  </a:txBody>
                  <a:tcPr marL="91425" marR="91425" marT="0" marB="0" anchor="ctr"/>
                </a:tc>
                <a:tc>
                  <a:txBody>
                    <a:bodyPr/>
                    <a:lstStyle/>
                    <a:p>
                      <a:pPr marL="0" lvl="0" indent="0" algn="ctr" rtl="0">
                        <a:spcBef>
                          <a:spcPts val="0"/>
                        </a:spcBef>
                        <a:spcAft>
                          <a:spcPts val="0"/>
                        </a:spcAft>
                        <a:buNone/>
                      </a:pPr>
                      <a:r>
                        <a:rPr lang="zh-TW" b="1" dirty="0"/>
                        <a:t>5</a:t>
                      </a:r>
                      <a:endParaRPr b="1" dirty="0"/>
                    </a:p>
                  </a:txBody>
                  <a:tcPr marL="91425" marR="91425" marT="0" marB="0" anchor="ctr"/>
                </a:tc>
                <a:extLst>
                  <a:ext uri="{0D108BD9-81ED-4DB2-BD59-A6C34878D82A}">
                    <a16:rowId xmlns:a16="http://schemas.microsoft.com/office/drawing/2014/main" val="10000"/>
                  </a:ext>
                </a:extLst>
              </a:tr>
              <a:tr h="505100">
                <a:tc>
                  <a:txBody>
                    <a:bodyPr/>
                    <a:lstStyle/>
                    <a:p>
                      <a:pPr marL="0" lvl="0" indent="0" algn="l" rtl="0">
                        <a:spcBef>
                          <a:spcPts val="0"/>
                        </a:spcBef>
                        <a:spcAft>
                          <a:spcPts val="0"/>
                        </a:spcAft>
                        <a:buClr>
                          <a:schemeClr val="dk1"/>
                        </a:buClr>
                        <a:buSzPts val="1100"/>
                        <a:buFont typeface="Arial"/>
                        <a:buNone/>
                      </a:pPr>
                      <a:r>
                        <a:rPr lang="zh-TW" dirty="0">
                          <a:solidFill>
                            <a:schemeClr val="dk1"/>
                          </a:solidFill>
                        </a:rPr>
                        <a:t>Number of customers</a:t>
                      </a:r>
                      <a:endParaRPr dirty="0"/>
                    </a:p>
                  </a:txBody>
                  <a:tcPr marL="91425" marR="91425" marT="0" marB="0" anchor="ctr"/>
                </a:tc>
                <a:tc>
                  <a:txBody>
                    <a:bodyPr/>
                    <a:lstStyle/>
                    <a:p>
                      <a:pPr marL="0" lvl="0" indent="0" algn="ctr" rtl="0">
                        <a:spcBef>
                          <a:spcPts val="0"/>
                        </a:spcBef>
                        <a:spcAft>
                          <a:spcPts val="0"/>
                        </a:spcAft>
                        <a:buNone/>
                      </a:pPr>
                      <a:r>
                        <a:rPr lang="zh-TW" dirty="0"/>
                        <a:t>0</a:t>
                      </a:r>
                      <a:endParaRPr dirty="0"/>
                    </a:p>
                  </a:txBody>
                  <a:tcPr marL="91425" marR="91425" marT="0" marB="0" anchor="ctr"/>
                </a:tc>
                <a:tc>
                  <a:txBody>
                    <a:bodyPr/>
                    <a:lstStyle/>
                    <a:p>
                      <a:pPr marL="0" lvl="0" indent="0" algn="ctr" rtl="0">
                        <a:spcBef>
                          <a:spcPts val="0"/>
                        </a:spcBef>
                        <a:spcAft>
                          <a:spcPts val="0"/>
                        </a:spcAft>
                        <a:buNone/>
                      </a:pPr>
                      <a:r>
                        <a:rPr lang="zh-TW"/>
                        <a:t>2</a:t>
                      </a:r>
                      <a:endParaRPr/>
                    </a:p>
                  </a:txBody>
                  <a:tcPr marL="91425" marR="91425" marT="0" marB="0" anchor="ctr"/>
                </a:tc>
                <a:tc>
                  <a:txBody>
                    <a:bodyPr/>
                    <a:lstStyle/>
                    <a:p>
                      <a:pPr marL="0" lvl="0" indent="0" algn="ctr" rtl="0">
                        <a:spcBef>
                          <a:spcPts val="0"/>
                        </a:spcBef>
                        <a:spcAft>
                          <a:spcPts val="0"/>
                        </a:spcAft>
                        <a:buNone/>
                      </a:pPr>
                      <a:r>
                        <a:rPr lang="zh-TW"/>
                        <a:t>0</a:t>
                      </a:r>
                      <a:endParaRPr/>
                    </a:p>
                  </a:txBody>
                  <a:tcPr marL="91425" marR="91425" marT="0" marB="0" anchor="ctr"/>
                </a:tc>
                <a:tc>
                  <a:txBody>
                    <a:bodyPr/>
                    <a:lstStyle/>
                    <a:p>
                      <a:pPr marL="0" lvl="0" indent="0" algn="ctr" rtl="0">
                        <a:spcBef>
                          <a:spcPts val="0"/>
                        </a:spcBef>
                        <a:spcAft>
                          <a:spcPts val="0"/>
                        </a:spcAft>
                        <a:buNone/>
                      </a:pPr>
                      <a:r>
                        <a:rPr lang="zh-TW" dirty="0"/>
                        <a:t>101</a:t>
                      </a:r>
                      <a:endParaRPr dirty="0"/>
                    </a:p>
                  </a:txBody>
                  <a:tcPr marL="91425" marR="91425" marT="0" marB="0" anchor="ctr"/>
                </a:tc>
                <a:tc>
                  <a:txBody>
                    <a:bodyPr/>
                    <a:lstStyle/>
                    <a:p>
                      <a:pPr marL="0" lvl="0" indent="0" algn="ctr" rtl="0">
                        <a:spcBef>
                          <a:spcPts val="0"/>
                        </a:spcBef>
                        <a:spcAft>
                          <a:spcPts val="0"/>
                        </a:spcAft>
                        <a:buNone/>
                      </a:pPr>
                      <a:r>
                        <a:rPr lang="zh-TW" dirty="0">
                          <a:solidFill>
                            <a:srgbClr val="0070C0"/>
                          </a:solidFill>
                        </a:rPr>
                        <a:t>1786</a:t>
                      </a:r>
                      <a:endParaRPr dirty="0">
                        <a:solidFill>
                          <a:srgbClr val="0070C0"/>
                        </a:solidFill>
                      </a:endParaRPr>
                    </a:p>
                  </a:txBody>
                  <a:tcPr marL="91425" marR="91425" marT="0" marB="0" anchor="ctr"/>
                </a:tc>
                <a:extLst>
                  <a:ext uri="{0D108BD9-81ED-4DB2-BD59-A6C34878D82A}">
                    <a16:rowId xmlns:a16="http://schemas.microsoft.com/office/drawing/2014/main" val="10001"/>
                  </a:ext>
                </a:extLst>
              </a:tr>
            </a:tbl>
          </a:graphicData>
        </a:graphic>
      </p:graphicFrame>
      <p:sp>
        <p:nvSpPr>
          <p:cNvPr id="2" name="文字方塊 1"/>
          <p:cNvSpPr txBox="1"/>
          <p:nvPr/>
        </p:nvSpPr>
        <p:spPr>
          <a:xfrm>
            <a:off x="3095967" y="4721517"/>
            <a:ext cx="5710814" cy="276999"/>
          </a:xfrm>
          <a:prstGeom prst="rect">
            <a:avLst/>
          </a:prstGeom>
          <a:noFill/>
        </p:spPr>
        <p:txBody>
          <a:bodyPr wrap="square" rtlCol="0">
            <a:spAutoFit/>
          </a:bodyPr>
          <a:lstStyle/>
          <a:p>
            <a:r>
              <a:rPr lang="en-US" altLang="zh-TW" sz="900" dirty="0" smtClean="0">
                <a:latin typeface="+mn-ea"/>
                <a:ea typeface="+mn-ea"/>
              </a:rPr>
              <a:t>2 </a:t>
            </a:r>
            <a:r>
              <a:rPr lang="en-US" altLang="zh-TW" sz="1200" u="sng" dirty="0">
                <a:solidFill>
                  <a:schemeClr val="accent6">
                    <a:lumMod val="50000"/>
                  </a:schemeClr>
                </a:solidFill>
                <a:latin typeface="+mn-ea"/>
                <a:ea typeface="+mn-ea"/>
              </a:rPr>
              <a:t>https://www.nomurafunds.com.tw/Web/RoboContent/#/myplan/startplan</a:t>
            </a:r>
            <a:endParaRPr lang="zh-TW" altLang="en-US" sz="1200" u="sng" dirty="0">
              <a:solidFill>
                <a:schemeClr val="accent6">
                  <a:lumMod val="50000"/>
                </a:schemeClr>
              </a:solidFill>
              <a:latin typeface="+mn-ea"/>
              <a:ea typeface="+mn-ea"/>
            </a:endParaRPr>
          </a:p>
        </p:txBody>
      </p:sp>
    </p:spTree>
    <p:extLst>
      <p:ext uri="{BB962C8B-B14F-4D97-AF65-F5344CB8AC3E}">
        <p14:creationId xmlns:p14="http://schemas.microsoft.com/office/powerpoint/2010/main" val="3060313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024" y="2673726"/>
            <a:ext cx="757003" cy="757003"/>
          </a:xfrm>
          <a:prstGeom prst="rect">
            <a:avLst/>
          </a:prstGeom>
        </p:spPr>
      </p:pic>
      <p:sp>
        <p:nvSpPr>
          <p:cNvPr id="204" name="Google Shape;204;p32"/>
          <p:cNvSpPr txBox="1">
            <a:spLocks noGrp="1"/>
          </p:cNvSpPr>
          <p:nvPr>
            <p:ph idx="1"/>
          </p:nvPr>
        </p:nvSpPr>
        <p:spPr>
          <a:xfrm>
            <a:off x="768096" y="1714500"/>
            <a:ext cx="7534391" cy="3017520"/>
          </a:xfrm>
          <a:prstGeom prst="rect">
            <a:avLst/>
          </a:prstGeom>
        </p:spPr>
        <p:txBody>
          <a:bodyPr spcFirstLastPara="1" wrap="square" lIns="91425" tIns="91425" rIns="91425" bIns="91425" anchor="t" anchorCtr="0">
            <a:noAutofit/>
          </a:bodyPr>
          <a:lstStyle/>
          <a:p>
            <a:pPr marL="400050" lvl="0" indent="-285750">
              <a:spcBef>
                <a:spcPts val="0"/>
              </a:spcBef>
              <a:spcAft>
                <a:spcPts val="0"/>
              </a:spcAft>
              <a:buSzPts val="1800"/>
              <a:buFont typeface="Wingdings" panose="05000000000000000000" pitchFamily="2" charset="2"/>
              <a:buChar char="l"/>
            </a:pPr>
            <a:r>
              <a:rPr lang="zh-TW" dirty="0"/>
              <a:t>因此，在各家均強調「簡單</a:t>
            </a:r>
            <a:r>
              <a:rPr lang="zh-TW" dirty="0" smtClean="0"/>
              <a:t>」</a:t>
            </a:r>
            <a:r>
              <a:rPr lang="zh-TW" altLang="en-US" dirty="0" smtClean="0"/>
              <a:t>、</a:t>
            </a:r>
            <a:r>
              <a:rPr lang="zh-TW" altLang="zh-TW" dirty="0"/>
              <a:t> </a:t>
            </a:r>
            <a:r>
              <a:rPr lang="zh-TW" altLang="zh-TW" dirty="0" smtClean="0"/>
              <a:t>「</a:t>
            </a:r>
            <a:r>
              <a:rPr lang="zh-TW" altLang="en-US" dirty="0" smtClean="0"/>
              <a:t>快速</a:t>
            </a:r>
            <a:r>
              <a:rPr lang="zh-TW" altLang="zh-TW" dirty="0" smtClean="0"/>
              <a:t>」</a:t>
            </a:r>
            <a:r>
              <a:rPr lang="zh-TW" dirty="0" smtClean="0"/>
              <a:t>的</a:t>
            </a:r>
            <a:r>
              <a:rPr lang="zh-TW" dirty="0"/>
              <a:t>前提下，如何省去了不必要的問題，直接給予消費者投資理財的初始選項，對於快節奏的 Fintech 時代是不可或缺的考量</a:t>
            </a:r>
            <a:r>
              <a:rPr lang="zh-TW" dirty="0" smtClean="0"/>
              <a:t>。</a:t>
            </a:r>
            <a:endParaRPr lang="en-US" altLang="zh-TW" dirty="0" smtClean="0"/>
          </a:p>
          <a:p>
            <a:pPr marL="457200" lvl="0" indent="-342900" algn="l" rtl="0">
              <a:spcBef>
                <a:spcPts val="0"/>
              </a:spcBef>
              <a:spcAft>
                <a:spcPts val="0"/>
              </a:spcAft>
              <a:buSzPts val="1800"/>
              <a:buChar char="●"/>
            </a:pPr>
            <a:endParaRPr lang="en-US" altLang="zh-TW" dirty="0" smtClean="0"/>
          </a:p>
          <a:p>
            <a:pPr marL="457200" lvl="0" indent="-342900" algn="l" rtl="0">
              <a:spcBef>
                <a:spcPts val="0"/>
              </a:spcBef>
              <a:spcAft>
                <a:spcPts val="0"/>
              </a:spcAft>
              <a:buSzPts val="1800"/>
              <a:buChar char="●"/>
            </a:pPr>
            <a:endParaRPr dirty="0"/>
          </a:p>
          <a:p>
            <a:pPr marL="114300" lvl="0" indent="0" algn="ctr" rtl="0">
              <a:spcBef>
                <a:spcPts val="0"/>
              </a:spcBef>
              <a:spcAft>
                <a:spcPts val="0"/>
              </a:spcAft>
              <a:buSzPts val="1800"/>
              <a:buNone/>
            </a:pPr>
            <a:r>
              <a:rPr lang="zh-TW" altLang="en-US" sz="1800" b="1" dirty="0" smtClean="0">
                <a:solidFill>
                  <a:schemeClr val="accent4"/>
                </a:solidFill>
              </a:rPr>
              <a:t>              </a:t>
            </a:r>
            <a:r>
              <a:rPr lang="zh-TW" sz="1800" b="1" dirty="0" smtClean="0">
                <a:solidFill>
                  <a:schemeClr val="accent4"/>
                </a:solidFill>
              </a:rPr>
              <a:t>Julia</a:t>
            </a:r>
            <a:r>
              <a:rPr lang="zh-TW" sz="1800" b="1" dirty="0">
                <a:solidFill>
                  <a:schemeClr val="accent4"/>
                </a:solidFill>
              </a:rPr>
              <a:t>，一個搭載人工智能的 Line Chatbot 就這麼誕生了</a:t>
            </a:r>
            <a:r>
              <a:rPr lang="zh-TW" sz="1800" b="1" dirty="0" smtClean="0">
                <a:solidFill>
                  <a:schemeClr val="accent4"/>
                </a:solidFill>
              </a:rPr>
              <a:t>!</a:t>
            </a:r>
            <a:endParaRPr lang="en-US" altLang="zh-TW" sz="1800" b="1" dirty="0" smtClean="0">
              <a:solidFill>
                <a:schemeClr val="accent4"/>
              </a:solidFill>
            </a:endParaRPr>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dirty="0"/>
          </a:p>
          <a:p>
            <a:pPr marL="400050" lvl="0" indent="-285750" algn="l" rtl="0">
              <a:spcBef>
                <a:spcPts val="0"/>
              </a:spcBef>
              <a:spcAft>
                <a:spcPts val="0"/>
              </a:spcAft>
              <a:buSzPts val="1800"/>
              <a:buFont typeface="Wingdings" panose="05000000000000000000" pitchFamily="2" charset="2"/>
              <a:buChar char="l"/>
            </a:pPr>
            <a:r>
              <a:rPr lang="zh-TW" dirty="0" smtClean="0"/>
              <a:t>相</a:t>
            </a:r>
            <a:r>
              <a:rPr lang="zh-TW" dirty="0"/>
              <a:t>較於傳統填寫問卷替使用者評估風險愛好，</a:t>
            </a:r>
            <a:r>
              <a:rPr lang="zh-TW" dirty="0" smtClean="0"/>
              <a:t>我們</a:t>
            </a:r>
            <a:r>
              <a:rPr lang="zh-TW" altLang="en-US" dirty="0" smtClean="0"/>
              <a:t>希望能夠先</a:t>
            </a:r>
            <a:r>
              <a:rPr lang="zh-TW" dirty="0" smtClean="0"/>
              <a:t>用</a:t>
            </a:r>
            <a:r>
              <a:rPr lang="zh-TW" dirty="0"/>
              <a:t>最簡單的方法讓客戶有個選擇，讓他們以最快的速度對投資基金</a:t>
            </a:r>
            <a:r>
              <a:rPr lang="zh-TW" dirty="0">
                <a:solidFill>
                  <a:srgbClr val="0070C0"/>
                </a:solidFill>
              </a:rPr>
              <a:t>有那麼一點點的</a:t>
            </a:r>
            <a:r>
              <a:rPr lang="zh-TW" dirty="0" smtClean="0">
                <a:solidFill>
                  <a:srgbClr val="0070C0"/>
                </a:solidFill>
              </a:rPr>
              <a:t>概念</a:t>
            </a:r>
            <a:r>
              <a:rPr lang="zh-TW" altLang="en-US" dirty="0" smtClean="0"/>
              <a:t>。</a:t>
            </a:r>
            <a:endParaRPr dirty="0"/>
          </a:p>
        </p:txBody>
      </p:sp>
      <p:sp>
        <p:nvSpPr>
          <p:cNvPr id="205" name="Google Shape;205;p3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11</a:t>
            </a:fld>
            <a:endParaRPr/>
          </a:p>
        </p:txBody>
      </p:sp>
      <p:sp>
        <p:nvSpPr>
          <p:cNvPr id="8" name="Google Shape;194;p31"/>
          <p:cNvSpPr txBox="1">
            <a:spLocks/>
          </p:cNvSpPr>
          <p:nvPr/>
        </p:nvSpPr>
        <p:spPr>
          <a:xfrm>
            <a:off x="659585" y="667800"/>
            <a:ext cx="8520600" cy="572700"/>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a:spcBef>
                <a:spcPts val="0"/>
              </a:spcBef>
              <a:buClrTx/>
              <a:buFontTx/>
            </a:pPr>
            <a:r>
              <a:rPr lang="en-US" altLang="zh-TW" smtClean="0"/>
              <a:t>Problem &amp; Motivation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623400" y="72882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11" name="Google Shape;211;p33"/>
          <p:cNvSpPr txBox="1">
            <a:spLocks noGrp="1"/>
          </p:cNvSpPr>
          <p:nvPr>
            <p:ph type="body" idx="1"/>
          </p:nvPr>
        </p:nvSpPr>
        <p:spPr>
          <a:xfrm>
            <a:off x="226208" y="1379807"/>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利用問卷答案還有實際投資的資料，我們可以建構共現圖來得知使用者的回答答案與實際投資行為的關係，並且透過 t-test 過濾不具有顯著效果的問卷問題。</a:t>
            </a:r>
            <a:endParaRPr dirty="0"/>
          </a:p>
        </p:txBody>
      </p:sp>
      <p:sp>
        <p:nvSpPr>
          <p:cNvPr id="212" name="Google Shape;212;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12</a:t>
            </a:fld>
            <a:endParaRPr/>
          </a:p>
        </p:txBody>
      </p:sp>
      <p:pic>
        <p:nvPicPr>
          <p:cNvPr id="213" name="Google Shape;213;p33"/>
          <p:cNvPicPr preferRelativeResize="0"/>
          <p:nvPr/>
        </p:nvPicPr>
        <p:blipFill rotWithShape="1">
          <a:blip r:embed="rId3">
            <a:alphaModFix/>
          </a:blip>
          <a:srcRect b="4363"/>
          <a:stretch/>
        </p:blipFill>
        <p:spPr>
          <a:xfrm>
            <a:off x="1438583" y="1980203"/>
            <a:ext cx="3073699" cy="2896597"/>
          </a:xfrm>
          <a:prstGeom prst="rect">
            <a:avLst/>
          </a:prstGeom>
          <a:noFill/>
          <a:ln>
            <a:noFill/>
          </a:ln>
        </p:spPr>
      </p:pic>
      <p:pic>
        <p:nvPicPr>
          <p:cNvPr id="214" name="Google Shape;214;p33"/>
          <p:cNvPicPr preferRelativeResize="0"/>
          <p:nvPr/>
        </p:nvPicPr>
        <p:blipFill>
          <a:blip r:embed="rId4">
            <a:alphaModFix/>
          </a:blip>
          <a:stretch>
            <a:fillRect/>
          </a:stretch>
        </p:blipFill>
        <p:spPr>
          <a:xfrm>
            <a:off x="5059716" y="2109070"/>
            <a:ext cx="3026901" cy="2644825"/>
          </a:xfrm>
          <a:prstGeom prst="rect">
            <a:avLst/>
          </a:prstGeom>
          <a:noFill/>
          <a:ln>
            <a:noFill/>
          </a:ln>
        </p:spPr>
      </p:pic>
      <p:sp>
        <p:nvSpPr>
          <p:cNvPr id="2" name="文字方塊 1"/>
          <p:cNvSpPr txBox="1"/>
          <p:nvPr/>
        </p:nvSpPr>
        <p:spPr>
          <a:xfrm>
            <a:off x="119817" y="2281348"/>
            <a:ext cx="2385589" cy="307777"/>
          </a:xfrm>
          <a:prstGeom prst="rect">
            <a:avLst/>
          </a:prstGeom>
          <a:noFill/>
        </p:spPr>
        <p:txBody>
          <a:bodyPr wrap="none" rtlCol="0">
            <a:spAutoFit/>
          </a:bodyPr>
          <a:lstStyle/>
          <a:p>
            <a:r>
              <a:rPr lang="en-US" altLang="zh-TW" dirty="0" smtClean="0"/>
              <a:t>Format: </a:t>
            </a:r>
            <a:r>
              <a:rPr lang="zh-TW" altLang="en-US" dirty="0" smtClean="0"/>
              <a:t>問題編號</a:t>
            </a:r>
            <a:r>
              <a:rPr lang="en-US" altLang="zh-TW" dirty="0" smtClean="0"/>
              <a:t>_</a:t>
            </a:r>
            <a:r>
              <a:rPr lang="zh-TW" altLang="en-US" dirty="0" smtClean="0"/>
              <a:t>答案</a:t>
            </a:r>
            <a:r>
              <a:rPr lang="zh-TW" altLang="en-US" dirty="0"/>
              <a:t>編號</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68096" y="740026"/>
            <a:ext cx="7290054" cy="823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Co-occurrence</a:t>
            </a:r>
            <a:endParaRPr dirty="0"/>
          </a:p>
        </p:txBody>
      </p:sp>
      <p:sp>
        <p:nvSpPr>
          <p:cNvPr id="105" name="Google Shape;105;p19"/>
          <p:cNvSpPr txBox="1">
            <a:spLocks noGrp="1"/>
          </p:cNvSpPr>
          <p:nvPr>
            <p:ph idx="1"/>
          </p:nvPr>
        </p:nvSpPr>
        <p:spPr>
          <a:xfrm>
            <a:off x="768096" y="1425295"/>
            <a:ext cx="7290055" cy="30175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query and ranking</a:t>
            </a:r>
            <a:endParaRPr dirty="0"/>
          </a:p>
          <a:p>
            <a:pPr marL="457200" lvl="0" indent="-342900" algn="l" rtl="0">
              <a:spcBef>
                <a:spcPts val="0"/>
              </a:spcBef>
              <a:spcAft>
                <a:spcPts val="0"/>
              </a:spcAft>
              <a:buSzPts val="1800"/>
              <a:buChar char="●"/>
            </a:pPr>
            <a:r>
              <a:rPr lang="zh-TW" dirty="0"/>
              <a:t>significance testing</a:t>
            </a:r>
            <a:endParaRPr dirty="0"/>
          </a:p>
        </p:txBody>
      </p:sp>
      <p:sp>
        <p:nvSpPr>
          <p:cNvPr id="108" name="Google Shape;108;p1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13</a:t>
            </a:fld>
            <a:endParaRPr/>
          </a:p>
        </p:txBody>
      </p:sp>
      <p:pic>
        <p:nvPicPr>
          <p:cNvPr id="106" name="Google Shape;106;p19"/>
          <p:cNvPicPr preferRelativeResize="0"/>
          <p:nvPr/>
        </p:nvPicPr>
        <p:blipFill>
          <a:blip r:embed="rId3">
            <a:alphaModFix/>
          </a:blip>
          <a:stretch>
            <a:fillRect/>
          </a:stretch>
        </p:blipFill>
        <p:spPr>
          <a:xfrm>
            <a:off x="1040825" y="2083075"/>
            <a:ext cx="3531175" cy="2714525"/>
          </a:xfrm>
          <a:prstGeom prst="rect">
            <a:avLst/>
          </a:prstGeom>
          <a:noFill/>
          <a:ln>
            <a:noFill/>
          </a:ln>
        </p:spPr>
      </p:pic>
      <p:pic>
        <p:nvPicPr>
          <p:cNvPr id="107" name="Google Shape;107;p19"/>
          <p:cNvPicPr preferRelativeResize="0"/>
          <p:nvPr/>
        </p:nvPicPr>
        <p:blipFill>
          <a:blip r:embed="rId4">
            <a:alphaModFix/>
          </a:blip>
          <a:stretch>
            <a:fillRect/>
          </a:stretch>
        </p:blipFill>
        <p:spPr>
          <a:xfrm>
            <a:off x="5222475" y="2083075"/>
            <a:ext cx="3137100" cy="2759976"/>
          </a:xfrm>
          <a:prstGeom prst="rect">
            <a:avLst/>
          </a:prstGeom>
          <a:noFill/>
          <a:ln>
            <a:noFill/>
          </a:ln>
        </p:spPr>
      </p:pic>
    </p:spTree>
    <p:extLst>
      <p:ext uri="{BB962C8B-B14F-4D97-AF65-F5344CB8AC3E}">
        <p14:creationId xmlns:p14="http://schemas.microsoft.com/office/powerpoint/2010/main" val="4091147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68097" y="672829"/>
            <a:ext cx="7290054" cy="5988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20" name="Google Shape;220;p3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sz="1800" dirty="0"/>
              <a:t>除了刪除不重要的問題，我們還需要找出</a:t>
            </a:r>
            <a:r>
              <a:rPr lang="zh-TW" sz="1800" dirty="0">
                <a:solidFill>
                  <a:srgbClr val="0070C0"/>
                </a:solidFill>
              </a:rPr>
              <a:t>重要的</a:t>
            </a:r>
            <a:r>
              <a:rPr lang="zh-TW" sz="1800" dirty="0"/>
              <a:t>問題。</a:t>
            </a:r>
            <a:endParaRPr sz="1800" dirty="0"/>
          </a:p>
          <a:p>
            <a:pPr marL="457200" lvl="0" indent="-342900" algn="l" rtl="0">
              <a:lnSpc>
                <a:spcPct val="100000"/>
              </a:lnSpc>
              <a:spcBef>
                <a:spcPts val="0"/>
              </a:spcBef>
              <a:spcAft>
                <a:spcPts val="0"/>
              </a:spcAft>
              <a:buSzPts val="1800"/>
              <a:buChar char="●"/>
            </a:pPr>
            <a:r>
              <a:rPr lang="zh-TW" sz="1800" dirty="0"/>
              <a:t>利用 tree-based 的機器學習算</a:t>
            </a:r>
            <a:r>
              <a:rPr lang="zh-TW" sz="1800" dirty="0" smtClean="0"/>
              <a:t>法找出</a:t>
            </a:r>
            <a:r>
              <a:rPr lang="zh-TW" sz="1800" dirty="0"/>
              <a:t>能夠有效分支的特徵:</a:t>
            </a:r>
            <a:endParaRPr sz="1800" dirty="0"/>
          </a:p>
          <a:p>
            <a:pPr marL="914400" lvl="1" indent="-317500" algn="l" rtl="0">
              <a:lnSpc>
                <a:spcPct val="100000"/>
              </a:lnSpc>
              <a:spcBef>
                <a:spcPts val="0"/>
              </a:spcBef>
              <a:spcAft>
                <a:spcPts val="0"/>
              </a:spcAft>
              <a:buSzPts val="1400"/>
              <a:buAutoNum type="arabicPeriod"/>
            </a:pPr>
            <a:r>
              <a:rPr lang="zh-TW" sz="1400" dirty="0"/>
              <a:t>以 Expected </a:t>
            </a:r>
            <a:r>
              <a:rPr lang="zh-TW" sz="1400" dirty="0" smtClean="0"/>
              <a:t>shortfall</a:t>
            </a:r>
            <a:r>
              <a:rPr lang="en-US" altLang="zh-TW" sz="1400" baseline="30000" dirty="0" smtClean="0"/>
              <a:t>3</a:t>
            </a:r>
            <a:r>
              <a:rPr lang="zh-TW" sz="1400" dirty="0" smtClean="0"/>
              <a:t> </a:t>
            </a:r>
            <a:r>
              <a:rPr lang="zh-TW" sz="1400" dirty="0"/>
              <a:t>(ES) 作為基金風險指標</a:t>
            </a:r>
            <a:endParaRPr sz="1400" dirty="0"/>
          </a:p>
          <a:p>
            <a:pPr marL="914400" lvl="1" indent="-317500" algn="l" rtl="0">
              <a:lnSpc>
                <a:spcPct val="100000"/>
              </a:lnSpc>
              <a:spcBef>
                <a:spcPts val="0"/>
              </a:spcBef>
              <a:spcAft>
                <a:spcPts val="0"/>
              </a:spcAft>
              <a:buSzPts val="1400"/>
              <a:buAutoNum type="arabicPeriod"/>
            </a:pPr>
            <a:r>
              <a:rPr lang="zh-TW" sz="1400" dirty="0"/>
              <a:t>對於每一個客戶，以該客戶投資基金的金額當作權重</a:t>
            </a:r>
            <a:endParaRPr sz="1400" dirty="0"/>
          </a:p>
          <a:p>
            <a:pPr marL="914400" lvl="1" indent="-317500" algn="l" rtl="0">
              <a:lnSpc>
                <a:spcPct val="100000"/>
              </a:lnSpc>
              <a:spcBef>
                <a:spcPts val="0"/>
              </a:spcBef>
              <a:spcAft>
                <a:spcPts val="0"/>
              </a:spcAft>
              <a:buSzPts val="1400"/>
              <a:buAutoNum type="arabicPeriod"/>
            </a:pPr>
            <a:r>
              <a:rPr lang="zh-TW" sz="1400" dirty="0"/>
              <a:t>對所投資之基金 ES 取加權平均，當作該用戶能承受之風險期望值 </a:t>
            </a:r>
            <a:r>
              <a:rPr lang="zh-TW" sz="1400" dirty="0">
                <a:latin typeface="Cambria Math"/>
                <a:ea typeface="Cambria Math"/>
                <a:cs typeface="Cambria Math"/>
                <a:sym typeface="Cambria Math"/>
              </a:rPr>
              <a:t>E(</a:t>
            </a:r>
            <a:r>
              <a:rPr lang="zh-TW" sz="1400" dirty="0"/>
              <a:t>ES</a:t>
            </a:r>
            <a:r>
              <a:rPr lang="zh-TW" sz="1400" dirty="0">
                <a:latin typeface="Cambria Math"/>
                <a:ea typeface="Cambria Math"/>
                <a:cs typeface="Cambria Math"/>
                <a:sym typeface="Cambria Math"/>
              </a:rPr>
              <a:t>)</a:t>
            </a:r>
            <a:endParaRPr sz="1400" dirty="0">
              <a:latin typeface="Cambria Math"/>
              <a:ea typeface="Cambria Math"/>
              <a:cs typeface="Cambria Math"/>
              <a:sym typeface="Cambria Math"/>
            </a:endParaRPr>
          </a:p>
          <a:p>
            <a:pPr marL="914400" lvl="1" indent="-317500" algn="l" rtl="0">
              <a:lnSpc>
                <a:spcPct val="100000"/>
              </a:lnSpc>
              <a:spcBef>
                <a:spcPts val="0"/>
              </a:spcBef>
              <a:spcAft>
                <a:spcPts val="0"/>
              </a:spcAft>
              <a:buSzPts val="1400"/>
              <a:buAutoNum type="arabicPeriod"/>
            </a:pPr>
            <a:r>
              <a:rPr lang="zh-TW" sz="1400" dirty="0"/>
              <a:t>給定用戶特徵 (問題答案)，透過 Gradient Boosting Decision Tree 預測該用戶的 </a:t>
            </a:r>
            <a:r>
              <a:rPr lang="zh-TW" sz="1400" dirty="0">
                <a:latin typeface="Cambria Math"/>
                <a:ea typeface="Cambria Math"/>
                <a:cs typeface="Cambria Math"/>
                <a:sym typeface="Cambria Math"/>
              </a:rPr>
              <a:t>E(</a:t>
            </a:r>
            <a:r>
              <a:rPr lang="zh-TW" sz="1400" dirty="0"/>
              <a:t>ES</a:t>
            </a:r>
            <a:r>
              <a:rPr lang="zh-TW" sz="1400" dirty="0">
                <a:latin typeface="Cambria Math"/>
                <a:ea typeface="Cambria Math"/>
                <a:cs typeface="Cambria Math"/>
                <a:sym typeface="Cambria Math"/>
              </a:rPr>
              <a:t>)。</a:t>
            </a:r>
            <a:endParaRPr sz="1400" dirty="0">
              <a:latin typeface="Cambria Math"/>
              <a:ea typeface="Cambria Math"/>
              <a:cs typeface="Cambria Math"/>
              <a:sym typeface="Cambria Math"/>
            </a:endParaRPr>
          </a:p>
          <a:p>
            <a:pPr marL="457200" lvl="0" indent="-342900" algn="l" rtl="0">
              <a:lnSpc>
                <a:spcPct val="100000"/>
              </a:lnSpc>
              <a:spcBef>
                <a:spcPts val="0"/>
              </a:spcBef>
              <a:spcAft>
                <a:spcPts val="0"/>
              </a:spcAft>
              <a:buSzPts val="1800"/>
              <a:buChar char="●"/>
            </a:pPr>
            <a:r>
              <a:rPr lang="zh-TW" sz="1800" dirty="0"/>
              <a:t>計算 information gain 找出較為重要的特徵 (問題答案):</a:t>
            </a:r>
            <a:endParaRPr sz="1800" dirty="0"/>
          </a:p>
          <a:p>
            <a:pPr marL="914400" lvl="1" indent="-317500" algn="l" rtl="0">
              <a:lnSpc>
                <a:spcPct val="100000"/>
              </a:lnSpc>
              <a:spcBef>
                <a:spcPts val="0"/>
              </a:spcBef>
              <a:spcAft>
                <a:spcPts val="0"/>
              </a:spcAft>
              <a:buSzPts val="1400"/>
              <a:buAutoNum type="arabicPeriod"/>
            </a:pPr>
            <a:r>
              <a:rPr lang="zh-TW" sz="1400" dirty="0"/>
              <a:t>投資目的</a:t>
            </a:r>
            <a:endParaRPr sz="1400" dirty="0"/>
          </a:p>
          <a:p>
            <a:pPr marL="914400" lvl="1" indent="-317500" algn="l" rtl="0">
              <a:lnSpc>
                <a:spcPct val="100000"/>
              </a:lnSpc>
              <a:spcBef>
                <a:spcPts val="0"/>
              </a:spcBef>
              <a:spcAft>
                <a:spcPts val="0"/>
              </a:spcAft>
              <a:buSzPts val="1400"/>
              <a:buAutoNum type="arabicPeriod"/>
            </a:pPr>
            <a:r>
              <a:rPr lang="zh-TW" sz="1400" dirty="0"/>
              <a:t>您對於基金類型的投資標的偏好？</a:t>
            </a:r>
            <a:endParaRPr sz="1400" dirty="0"/>
          </a:p>
          <a:p>
            <a:pPr marL="914400" lvl="1" indent="-317500" algn="l" rtl="0">
              <a:lnSpc>
                <a:spcPct val="100000"/>
              </a:lnSpc>
              <a:spcBef>
                <a:spcPts val="0"/>
              </a:spcBef>
              <a:spcAft>
                <a:spcPts val="0"/>
              </a:spcAft>
              <a:buSzPts val="1400"/>
              <a:buAutoNum type="arabicPeriod"/>
            </a:pPr>
            <a:r>
              <a:rPr lang="zh-TW" sz="1400" dirty="0"/>
              <a:t>家庭年支出</a:t>
            </a:r>
            <a:endParaRPr sz="1400" dirty="0"/>
          </a:p>
          <a:p>
            <a:pPr marL="0" lvl="0" indent="0" algn="l" rtl="0">
              <a:spcBef>
                <a:spcPts val="1600"/>
              </a:spcBef>
              <a:spcAft>
                <a:spcPts val="1600"/>
              </a:spcAft>
              <a:buNone/>
            </a:pPr>
            <a:endParaRPr dirty="0"/>
          </a:p>
        </p:txBody>
      </p:sp>
      <p:sp>
        <p:nvSpPr>
          <p:cNvPr id="221" name="Google Shape;221;p3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14</a:t>
            </a:fld>
            <a:endParaRPr/>
          </a:p>
        </p:txBody>
      </p:sp>
      <p:sp>
        <p:nvSpPr>
          <p:cNvPr id="2" name="文字方塊 1"/>
          <p:cNvSpPr txBox="1"/>
          <p:nvPr/>
        </p:nvSpPr>
        <p:spPr>
          <a:xfrm>
            <a:off x="556592" y="4812547"/>
            <a:ext cx="8037442" cy="246221"/>
          </a:xfrm>
          <a:prstGeom prst="rect">
            <a:avLst/>
          </a:prstGeom>
          <a:noFill/>
        </p:spPr>
        <p:txBody>
          <a:bodyPr wrap="square" rtlCol="0">
            <a:spAutoFit/>
          </a:bodyPr>
          <a:lstStyle/>
          <a:p>
            <a:r>
              <a:rPr lang="en-US" altLang="zh-TW" sz="1000" baseline="30000" dirty="0" smtClean="0"/>
              <a:t>3</a:t>
            </a:r>
            <a:r>
              <a:rPr lang="en-US" altLang="zh-TW" sz="1000" dirty="0"/>
              <a:t> </a:t>
            </a:r>
            <a:r>
              <a:rPr lang="en-US" altLang="zh-TW" sz="1000" dirty="0" err="1"/>
              <a:t>Acerbi</a:t>
            </a:r>
            <a:r>
              <a:rPr lang="en-US" altLang="zh-TW" sz="1000" dirty="0"/>
              <a:t>, Carlo, and Dirk </a:t>
            </a:r>
            <a:r>
              <a:rPr lang="en-US" altLang="zh-TW" sz="1000" dirty="0" err="1"/>
              <a:t>Tasche</a:t>
            </a:r>
            <a:r>
              <a:rPr lang="en-US" altLang="zh-TW" sz="1000" dirty="0"/>
              <a:t>. </a:t>
            </a:r>
            <a:r>
              <a:rPr lang="en-US" altLang="zh-TW" sz="1000" dirty="0" smtClean="0"/>
              <a:t>“Expected </a:t>
            </a:r>
            <a:r>
              <a:rPr lang="en-US" altLang="zh-TW" sz="1000" dirty="0"/>
              <a:t>shortfall: a natural coherent alternative to value at risk</a:t>
            </a:r>
            <a:r>
              <a:rPr lang="en-US" altLang="zh-TW" sz="1000" dirty="0" smtClean="0"/>
              <a:t>.” </a:t>
            </a:r>
            <a:r>
              <a:rPr lang="en-US" altLang="zh-TW" sz="1000" i="1" dirty="0" smtClean="0"/>
              <a:t>Economic </a:t>
            </a:r>
            <a:r>
              <a:rPr lang="en-US" altLang="zh-TW" sz="1000" i="1" dirty="0"/>
              <a:t>notes</a:t>
            </a:r>
            <a:r>
              <a:rPr lang="en-US" altLang="zh-TW" sz="1000" dirty="0"/>
              <a:t> 31.2 (2002): 379-388.</a:t>
            </a:r>
            <a:endParaRPr lang="zh-TW" altLang="en-US" sz="1000" baseline="30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Boosting Decision Tree </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700" y="1277178"/>
            <a:ext cx="6228629" cy="3781837"/>
          </a:xfrm>
        </p:spPr>
      </p:pic>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4176959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5"/>
          <p:cNvSpPr txBox="1">
            <a:spLocks noGrp="1"/>
          </p:cNvSpPr>
          <p:nvPr>
            <p:ph type="body" idx="1"/>
          </p:nvPr>
        </p:nvSpPr>
        <p:spPr>
          <a:xfrm>
            <a:off x="373350" y="1443617"/>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TW" dirty="0"/>
              <a:t>客戶實際投資的金額 (mean_investment)，與願意承擔的風險有很大的關係</a:t>
            </a:r>
            <a:r>
              <a:rPr lang="zh-TW" dirty="0" smtClean="0"/>
              <a:t>。</a:t>
            </a:r>
            <a:endParaRPr lang="en-US" altLang="zh-TW" dirty="0" smtClean="0"/>
          </a:p>
          <a:p>
            <a:pPr lvl="1" indent="-317500">
              <a:spcBef>
                <a:spcPts val="0"/>
              </a:spcBef>
              <a:buSzPts val="1400"/>
              <a:buChar char="●"/>
            </a:pPr>
            <a:r>
              <a:rPr lang="en-US" dirty="0" smtClean="0"/>
              <a:t>Refer to the scatter plot in next page </a:t>
            </a:r>
            <a:endParaRPr dirty="0"/>
          </a:p>
        </p:txBody>
      </p:sp>
      <p:sp>
        <p:nvSpPr>
          <p:cNvPr id="231" name="Google Shape;231;p35"/>
          <p:cNvSpPr txBox="1">
            <a:spLocks noGrp="1"/>
          </p:cNvSpPr>
          <p:nvPr>
            <p:ph type="body" idx="2"/>
          </p:nvPr>
        </p:nvSpPr>
        <p:spPr>
          <a:xfrm>
            <a:off x="4720150" y="1051749"/>
            <a:ext cx="39999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zh-TW" dirty="0"/>
              <a:t>若今天客戶只填完問卷，還沒實際投資 (去掉 mean_investment 等特徵)。</a:t>
            </a:r>
            <a:endParaRPr dirty="0"/>
          </a:p>
          <a:p>
            <a:pPr marL="457200" lvl="0" indent="-317500" algn="l" rtl="0">
              <a:lnSpc>
                <a:spcPct val="100000"/>
              </a:lnSpc>
              <a:spcBef>
                <a:spcPts val="0"/>
              </a:spcBef>
              <a:spcAft>
                <a:spcPts val="0"/>
              </a:spcAft>
              <a:buSzPts val="1400"/>
              <a:buChar char="●"/>
            </a:pPr>
            <a:r>
              <a:rPr lang="zh-TW" dirty="0"/>
              <a:t>重新訓練後的模型可以發現: (1) 投資目的 (2) 投資偏好 (3) 家庭年支出 等特徵是重要的。</a:t>
            </a:r>
            <a:endParaRPr dirty="0"/>
          </a:p>
        </p:txBody>
      </p:sp>
      <p:sp>
        <p:nvSpPr>
          <p:cNvPr id="228" name="Google Shape;228;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16</a:t>
            </a:fld>
            <a:endParaRPr/>
          </a:p>
        </p:txBody>
      </p:sp>
      <p:pic>
        <p:nvPicPr>
          <p:cNvPr id="229" name="Google Shape;229;p35"/>
          <p:cNvPicPr preferRelativeResize="0"/>
          <p:nvPr/>
        </p:nvPicPr>
        <p:blipFill>
          <a:blip r:embed="rId3">
            <a:alphaModFix/>
          </a:blip>
          <a:stretch>
            <a:fillRect/>
          </a:stretch>
        </p:blipFill>
        <p:spPr>
          <a:xfrm>
            <a:off x="311700" y="2285700"/>
            <a:ext cx="4061550" cy="2639998"/>
          </a:xfrm>
          <a:prstGeom prst="rect">
            <a:avLst/>
          </a:prstGeom>
          <a:noFill/>
          <a:ln>
            <a:noFill/>
          </a:ln>
        </p:spPr>
      </p:pic>
      <p:pic>
        <p:nvPicPr>
          <p:cNvPr id="230" name="Google Shape;230;p35"/>
          <p:cNvPicPr preferRelativeResize="0"/>
          <p:nvPr/>
        </p:nvPicPr>
        <p:blipFill>
          <a:blip r:embed="rId4">
            <a:alphaModFix/>
          </a:blip>
          <a:stretch>
            <a:fillRect/>
          </a:stretch>
        </p:blipFill>
        <p:spPr>
          <a:xfrm>
            <a:off x="4720150" y="2285700"/>
            <a:ext cx="4061550" cy="2639998"/>
          </a:xfrm>
          <a:prstGeom prst="rect">
            <a:avLst/>
          </a:prstGeom>
          <a:noFill/>
          <a:ln>
            <a:noFill/>
          </a:ln>
        </p:spPr>
      </p:pic>
      <p:sp>
        <p:nvSpPr>
          <p:cNvPr id="9" name="Google Shape;219;p34"/>
          <p:cNvSpPr txBox="1">
            <a:spLocks/>
          </p:cNvSpPr>
          <p:nvPr/>
        </p:nvSpPr>
        <p:spPr>
          <a:xfrm>
            <a:off x="768097" y="672829"/>
            <a:ext cx="7290054" cy="598826"/>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28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
                <a:schemeClr val="dk1"/>
              </a:buClr>
              <a:buSzPts val="1100"/>
              <a:buFont typeface="Arial"/>
              <a:buNone/>
            </a:pPr>
            <a:r>
              <a:rPr lang="en-US" altLang="zh-TW" smtClean="0"/>
              <a:t>Solution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r>
              <a:rPr lang="en-US" altLang="zh-TW" dirty="0" smtClean="0"/>
              <a:t>Riskiness vs Invest amount </a:t>
            </a:r>
            <a:endParaRPr lang="zh-TW" altLang="en-US" dirty="0"/>
          </a:p>
        </p:txBody>
      </p:sp>
      <p:sp>
        <p:nvSpPr>
          <p:cNvPr id="10" name="文字版面配置區 9"/>
          <p:cNvSpPr>
            <a:spLocks noGrp="1"/>
          </p:cNvSpPr>
          <p:nvPr>
            <p:ph type="body" idx="1"/>
          </p:nvPr>
        </p:nvSpPr>
        <p:spPr/>
        <p:txBody>
          <a:bodyPr>
            <a:normAutofit/>
          </a:bodyPr>
          <a:lstStyle/>
          <a:p>
            <a:r>
              <a:rPr lang="en-US" altLang="zh-TW" sz="2800" dirty="0" smtClean="0"/>
              <a:t>Risk</a:t>
            </a:r>
            <a:endParaRPr lang="zh-TW" altLang="en-US" sz="2800" dirty="0"/>
          </a:p>
        </p:txBody>
      </p:sp>
      <p:sp>
        <p:nvSpPr>
          <p:cNvPr id="11" name="內容版面配置區 10"/>
          <p:cNvSpPr>
            <a:spLocks noGrp="1"/>
          </p:cNvSpPr>
          <p:nvPr>
            <p:ph sz="half" idx="2"/>
          </p:nvPr>
        </p:nvSpPr>
        <p:spPr/>
        <p:txBody>
          <a:bodyPr/>
          <a:lstStyle/>
          <a:p>
            <a:endParaRPr lang="zh-TW" altLang="en-US"/>
          </a:p>
        </p:txBody>
      </p:sp>
      <p:sp>
        <p:nvSpPr>
          <p:cNvPr id="12" name="文字版面配置區 11"/>
          <p:cNvSpPr>
            <a:spLocks noGrp="1"/>
          </p:cNvSpPr>
          <p:nvPr>
            <p:ph type="body" sz="quarter" idx="3"/>
          </p:nvPr>
        </p:nvSpPr>
        <p:spPr/>
        <p:txBody>
          <a:bodyPr>
            <a:normAutofit/>
          </a:bodyPr>
          <a:lstStyle/>
          <a:p>
            <a:r>
              <a:rPr lang="en-US" altLang="zh-TW" sz="2800" dirty="0" smtClean="0"/>
              <a:t>Weighted risk</a:t>
            </a:r>
            <a:endParaRPr lang="zh-TW" altLang="en-US" sz="2800" dirty="0"/>
          </a:p>
        </p:txBody>
      </p:sp>
      <p:sp>
        <p:nvSpPr>
          <p:cNvPr id="13" name="內容版面配置區 12"/>
          <p:cNvSpPr>
            <a:spLocks noGrp="1"/>
          </p:cNvSpPr>
          <p:nvPr>
            <p:ph sz="quarter" idx="4"/>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pic>
        <p:nvPicPr>
          <p:cNvPr id="6" name="Google Shape;114;p20"/>
          <p:cNvPicPr preferRelativeResize="0"/>
          <p:nvPr/>
        </p:nvPicPr>
        <p:blipFill>
          <a:blip r:embed="rId2">
            <a:alphaModFix/>
          </a:blip>
          <a:stretch>
            <a:fillRect/>
          </a:stretch>
        </p:blipFill>
        <p:spPr>
          <a:xfrm>
            <a:off x="266238" y="2121980"/>
            <a:ext cx="4068017" cy="2692442"/>
          </a:xfrm>
          <a:prstGeom prst="rect">
            <a:avLst/>
          </a:prstGeom>
          <a:noFill/>
          <a:ln>
            <a:noFill/>
          </a:ln>
        </p:spPr>
      </p:pic>
      <p:pic>
        <p:nvPicPr>
          <p:cNvPr id="14" name="Google Shape;121;p21"/>
          <p:cNvPicPr preferRelativeResize="0"/>
          <p:nvPr/>
        </p:nvPicPr>
        <p:blipFill>
          <a:blip r:embed="rId3">
            <a:alphaModFix/>
          </a:blip>
          <a:stretch>
            <a:fillRect/>
          </a:stretch>
        </p:blipFill>
        <p:spPr>
          <a:xfrm>
            <a:off x="4493166" y="2121980"/>
            <a:ext cx="4174495" cy="2692442"/>
          </a:xfrm>
          <a:prstGeom prst="rect">
            <a:avLst/>
          </a:prstGeom>
          <a:noFill/>
          <a:ln>
            <a:noFill/>
          </a:ln>
        </p:spPr>
      </p:pic>
    </p:spTree>
    <p:extLst>
      <p:ext uri="{BB962C8B-B14F-4D97-AF65-F5344CB8AC3E}">
        <p14:creationId xmlns:p14="http://schemas.microsoft.com/office/powerpoint/2010/main" val="3264848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623400" y="70020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t>Solution</a:t>
            </a:r>
            <a:endParaRPr dirty="0"/>
          </a:p>
        </p:txBody>
      </p:sp>
      <p:sp>
        <p:nvSpPr>
          <p:cNvPr id="237" name="Google Shape;237;p36"/>
          <p:cNvSpPr txBox="1">
            <a:spLocks noGrp="1"/>
          </p:cNvSpPr>
          <p:nvPr>
            <p:ph type="body" idx="1"/>
          </p:nvPr>
        </p:nvSpPr>
        <p:spPr>
          <a:xfrm>
            <a:off x="247904" y="3293778"/>
            <a:ext cx="3999900" cy="1566240"/>
          </a:xfrm>
          <a:prstGeom prst="rect">
            <a:avLst/>
          </a:prstGeom>
        </p:spPr>
        <p:txBody>
          <a:bodyPr spcFirstLastPara="1" wrap="square" lIns="91425" tIns="91425" rIns="91425" bIns="91425" anchor="t" anchorCtr="0">
            <a:noAutofit/>
          </a:bodyPr>
          <a:lstStyle/>
          <a:p>
            <a:pPr lvl="0" indent="-342900" algn="ctr">
              <a:lnSpc>
                <a:spcPct val="150000"/>
              </a:lnSpc>
              <a:buSzPts val="1800"/>
            </a:pPr>
            <a:r>
              <a:rPr lang="zh-TW" altLang="zh-TW" sz="2000" b="1" dirty="0"/>
              <a:t>新用戶</a:t>
            </a:r>
            <a:endParaRPr lang="en-US" altLang="zh-TW" sz="2000" b="1" dirty="0"/>
          </a:p>
          <a:p>
            <a:pPr marL="114300" lvl="0" indent="0" algn="l" rtl="0">
              <a:spcBef>
                <a:spcPts val="0"/>
              </a:spcBef>
              <a:spcAft>
                <a:spcPts val="0"/>
              </a:spcAft>
              <a:buSzPts val="1800"/>
              <a:buNone/>
            </a:pPr>
            <a:r>
              <a:rPr lang="zh-TW" sz="1800" dirty="0" smtClean="0"/>
              <a:t>我們</a:t>
            </a:r>
            <a:r>
              <a:rPr lang="zh-TW" sz="1800" dirty="0"/>
              <a:t>提出一個具有鑑別力的問題，並找出與使用者回答最相似的人都選擇了哪些基金推薦得新用戶</a:t>
            </a:r>
            <a:r>
              <a:rPr lang="zh-TW" sz="1800" dirty="0" smtClean="0"/>
              <a:t>。</a:t>
            </a:r>
            <a:endParaRPr sz="1800" dirty="0"/>
          </a:p>
        </p:txBody>
      </p:sp>
      <p:sp>
        <p:nvSpPr>
          <p:cNvPr id="239" name="Google Shape;239;p36"/>
          <p:cNvSpPr txBox="1">
            <a:spLocks noGrp="1"/>
          </p:cNvSpPr>
          <p:nvPr>
            <p:ph type="body" idx="2"/>
          </p:nvPr>
        </p:nvSpPr>
        <p:spPr>
          <a:xfrm>
            <a:off x="4918295" y="3293778"/>
            <a:ext cx="3999900" cy="1566239"/>
          </a:xfrm>
          <a:prstGeom prst="rect">
            <a:avLst/>
          </a:prstGeom>
        </p:spPr>
        <p:txBody>
          <a:bodyPr spcFirstLastPara="1" wrap="square" lIns="91425" tIns="91425" rIns="91425" bIns="91425" anchor="t" anchorCtr="0">
            <a:noAutofit/>
          </a:bodyPr>
          <a:lstStyle/>
          <a:p>
            <a:pPr lvl="0" indent="-342900" algn="ctr">
              <a:lnSpc>
                <a:spcPct val="150000"/>
              </a:lnSpc>
              <a:buSzPts val="1800"/>
            </a:pPr>
            <a:r>
              <a:rPr lang="zh-TW" altLang="zh-TW" sz="2000" b="1" dirty="0"/>
              <a:t>舊用戶</a:t>
            </a:r>
            <a:endParaRPr lang="en-US" altLang="zh-TW" sz="2000" b="1" dirty="0" smtClean="0"/>
          </a:p>
          <a:p>
            <a:pPr marL="114300" lvl="0" indent="0" algn="l" rtl="0">
              <a:spcBef>
                <a:spcPts val="0"/>
              </a:spcBef>
              <a:spcAft>
                <a:spcPts val="0"/>
              </a:spcAft>
              <a:buSzPts val="1800"/>
              <a:buNone/>
            </a:pPr>
            <a:r>
              <a:rPr lang="zh-TW" sz="1800" dirty="0" smtClean="0"/>
              <a:t>我們</a:t>
            </a:r>
            <a:r>
              <a:rPr lang="zh-TW" sz="1800" dirty="0"/>
              <a:t>利用 LightFM 建構基於 user-item interaction 的用戶特徵，推薦他還有可能有興趣的商品。</a:t>
            </a:r>
            <a:endParaRPr sz="1800" dirty="0"/>
          </a:p>
        </p:txBody>
      </p:sp>
      <p:sp>
        <p:nvSpPr>
          <p:cNvPr id="238" name="Google Shape;238;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18</a:t>
            </a:fld>
            <a:endParaRPr/>
          </a:p>
        </p:txBody>
      </p:sp>
      <p:grpSp>
        <p:nvGrpSpPr>
          <p:cNvPr id="6" name="群組 5"/>
          <p:cNvGrpSpPr/>
          <p:nvPr/>
        </p:nvGrpSpPr>
        <p:grpSpPr>
          <a:xfrm>
            <a:off x="1377398" y="1288666"/>
            <a:ext cx="1740912" cy="1759555"/>
            <a:chOff x="2052638" y="1816100"/>
            <a:chExt cx="2784475" cy="2784475"/>
          </a:xfrm>
        </p:grpSpPr>
        <p:sp>
          <p:nvSpPr>
            <p:cNvPr id="7" name="椭圆 127"/>
            <p:cNvSpPr>
              <a:spLocks noChangeArrowheads="1"/>
            </p:cNvSpPr>
            <p:nvPr/>
          </p:nvSpPr>
          <p:spPr bwMode="auto">
            <a:xfrm>
              <a:off x="2052638" y="1816100"/>
              <a:ext cx="2784475" cy="2784475"/>
            </a:xfrm>
            <a:prstGeom prst="ellipse">
              <a:avLst/>
            </a:prstGeom>
            <a:solidFill>
              <a:srgbClr val="526E83"/>
            </a:solidFill>
            <a:ln w="9525">
              <a:solidFill>
                <a:srgbClr val="A1BD70"/>
              </a:solidFill>
              <a:round/>
              <a:headEnd/>
              <a:tailEnd/>
            </a:ln>
          </p:spPr>
          <p:txBody>
            <a:bodyPr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a:endParaRPr lang="zh-CN" altLang="zh-CN">
                <a:solidFill>
                  <a:srgbClr val="FFFFFF"/>
                </a:solidFill>
                <a:latin typeface="SimSun" panose="02010600030101010101" pitchFamily="2" charset="-122"/>
                <a:sym typeface="SimSun" panose="02010600030101010101" pitchFamily="2" charset="-122"/>
              </a:endParaRPr>
            </a:p>
          </p:txBody>
        </p:sp>
        <p:pic>
          <p:nvPicPr>
            <p:cNvPr id="8"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2130425"/>
              <a:ext cx="2201863"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群組 8"/>
          <p:cNvGrpSpPr/>
          <p:nvPr/>
        </p:nvGrpSpPr>
        <p:grpSpPr>
          <a:xfrm>
            <a:off x="5963459" y="1229389"/>
            <a:ext cx="1857850" cy="1818832"/>
            <a:chOff x="7226300" y="1817688"/>
            <a:chExt cx="2851150" cy="2776537"/>
          </a:xfrm>
        </p:grpSpPr>
        <p:sp>
          <p:nvSpPr>
            <p:cNvPr id="10" name="椭圆 127"/>
            <p:cNvSpPr>
              <a:spLocks noChangeArrowheads="1"/>
            </p:cNvSpPr>
            <p:nvPr/>
          </p:nvSpPr>
          <p:spPr bwMode="auto">
            <a:xfrm>
              <a:off x="7226300" y="1817688"/>
              <a:ext cx="2851150" cy="2776537"/>
            </a:xfrm>
            <a:prstGeom prst="ellipse">
              <a:avLst/>
            </a:prstGeom>
            <a:solidFill>
              <a:srgbClr val="DF4B59"/>
            </a:solidFill>
            <a:ln w="9525">
              <a:solidFill>
                <a:srgbClr val="A1BD70"/>
              </a:solidFill>
              <a:round/>
              <a:headEnd/>
              <a:tailEnd/>
            </a:ln>
          </p:spPr>
          <p:txBody>
            <a:bodyPr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a:endParaRPr lang="zh-CN" altLang="zh-CN">
                <a:solidFill>
                  <a:srgbClr val="FFFFFF"/>
                </a:solidFill>
                <a:latin typeface="SimSun" panose="02010600030101010101" pitchFamily="2" charset="-122"/>
                <a:sym typeface="SimSun" panose="02010600030101010101" pitchFamily="2" charset="-122"/>
              </a:endParaRPr>
            </a:p>
          </p:txBody>
        </p:sp>
        <p:pic>
          <p:nvPicPr>
            <p:cNvPr id="11" name="圖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2071688"/>
              <a:ext cx="225425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583893" y="6534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Product features</a:t>
            </a:r>
            <a:endParaRPr dirty="0"/>
          </a:p>
        </p:txBody>
      </p:sp>
      <p:sp>
        <p:nvSpPr>
          <p:cNvPr id="245" name="Google Shape;245;p37"/>
          <p:cNvSpPr txBox="1">
            <a:spLocks noGrp="1"/>
          </p:cNvSpPr>
          <p:nvPr>
            <p:ph type="body" idx="1"/>
          </p:nvPr>
        </p:nvSpPr>
        <p:spPr>
          <a:xfrm>
            <a:off x="3179094" y="1443617"/>
            <a:ext cx="5238496"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sz="2400" dirty="0"/>
              <a:t>For customers:</a:t>
            </a:r>
            <a:endParaRPr sz="2400" dirty="0"/>
          </a:p>
          <a:p>
            <a:pPr marL="914400" lvl="1" indent="-317500" algn="l" rtl="0">
              <a:spcBef>
                <a:spcPts val="0"/>
              </a:spcBef>
              <a:spcAft>
                <a:spcPts val="0"/>
              </a:spcAft>
              <a:buSzPts val="1400"/>
              <a:buChar char="○"/>
            </a:pPr>
            <a:r>
              <a:rPr lang="zh-TW" sz="1800" dirty="0"/>
              <a:t>Data </a:t>
            </a:r>
            <a:r>
              <a:rPr lang="zh-TW" sz="1800" dirty="0" smtClean="0"/>
              <a:t>driven</a:t>
            </a:r>
            <a:r>
              <a:rPr lang="en-US" altLang="zh-TW" sz="1800" dirty="0" smtClean="0"/>
              <a:t>.</a:t>
            </a:r>
            <a:endParaRPr sz="1800" dirty="0"/>
          </a:p>
          <a:p>
            <a:pPr marL="914400" lvl="1" indent="-317500" algn="l" rtl="0">
              <a:spcBef>
                <a:spcPts val="0"/>
              </a:spcBef>
              <a:spcAft>
                <a:spcPts val="0"/>
              </a:spcAft>
              <a:buSzPts val="1400"/>
              <a:buChar char="○"/>
            </a:pPr>
            <a:r>
              <a:rPr lang="zh-TW" sz="1800" dirty="0"/>
              <a:t>Comfort to </a:t>
            </a:r>
            <a:r>
              <a:rPr lang="zh-TW" sz="1800" dirty="0" smtClean="0"/>
              <a:t>use</a:t>
            </a:r>
            <a:r>
              <a:rPr lang="en-US" altLang="zh-TW" sz="1800" dirty="0" smtClean="0"/>
              <a:t>.</a:t>
            </a:r>
            <a:endParaRPr sz="1800" dirty="0"/>
          </a:p>
          <a:p>
            <a:pPr marL="914400" lvl="1" indent="-317500" algn="l" rtl="0">
              <a:spcBef>
                <a:spcPts val="0"/>
              </a:spcBef>
              <a:spcAft>
                <a:spcPts val="0"/>
              </a:spcAft>
              <a:buSzPts val="1400"/>
              <a:buChar char="○"/>
            </a:pPr>
            <a:r>
              <a:rPr lang="zh-TW" sz="1800" dirty="0"/>
              <a:t>Get your foot in the door </a:t>
            </a:r>
            <a:r>
              <a:rPr lang="zh-TW" sz="1800" dirty="0" smtClean="0"/>
              <a:t>!</a:t>
            </a:r>
            <a:endParaRPr lang="en-US" altLang="zh-TW" sz="1800" dirty="0"/>
          </a:p>
          <a:p>
            <a:pPr marL="596900" lvl="1" indent="0" algn="l" rtl="0">
              <a:spcBef>
                <a:spcPts val="0"/>
              </a:spcBef>
              <a:spcAft>
                <a:spcPts val="0"/>
              </a:spcAft>
              <a:buSzPts val="1400"/>
              <a:buNone/>
            </a:pPr>
            <a:endParaRPr lang="en-US" altLang="zh-TW" sz="1800" dirty="0" smtClean="0"/>
          </a:p>
          <a:p>
            <a:pPr lvl="0" indent="-342900">
              <a:buSzPts val="1800"/>
            </a:pPr>
            <a:r>
              <a:rPr lang="en-US" altLang="zh-TW" sz="2400" dirty="0"/>
              <a:t>For banks:</a:t>
            </a:r>
          </a:p>
          <a:p>
            <a:pPr lvl="1" indent="-317500">
              <a:spcBef>
                <a:spcPts val="0"/>
              </a:spcBef>
              <a:buSzPts val="1400"/>
            </a:pPr>
            <a:r>
              <a:rPr lang="en-US" altLang="zh-TW" sz="1800" dirty="0"/>
              <a:t>Attractive to user.</a:t>
            </a:r>
          </a:p>
          <a:p>
            <a:pPr lvl="1" indent="-317500">
              <a:spcBef>
                <a:spcPts val="0"/>
              </a:spcBef>
              <a:buSzPts val="1400"/>
            </a:pPr>
            <a:r>
              <a:rPr lang="en-US" altLang="zh-TW" sz="1800" dirty="0"/>
              <a:t>Reduce the cost.</a:t>
            </a:r>
          </a:p>
          <a:p>
            <a:pPr lvl="1" indent="-317500">
              <a:spcBef>
                <a:spcPts val="0"/>
              </a:spcBef>
              <a:buSzPts val="1400"/>
            </a:pPr>
            <a:r>
              <a:rPr lang="en-US" altLang="zh-TW" sz="1800" dirty="0"/>
              <a:t>Benefit to running a comprehensive KYC.</a:t>
            </a:r>
          </a:p>
          <a:p>
            <a:pPr marL="914400" lvl="1" indent="-317500" algn="l" rtl="0">
              <a:spcBef>
                <a:spcPts val="0"/>
              </a:spcBef>
              <a:spcAft>
                <a:spcPts val="0"/>
              </a:spcAft>
              <a:buSzPts val="1400"/>
              <a:buChar char="○"/>
            </a:pPr>
            <a:endParaRPr sz="1800" dirty="0"/>
          </a:p>
        </p:txBody>
      </p:sp>
      <p:sp>
        <p:nvSpPr>
          <p:cNvPr id="246" name="Google Shape;246;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19</a:t>
            </a:fld>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90" y="2324963"/>
            <a:ext cx="2535054" cy="25350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Task description</a:t>
            </a:r>
            <a:endParaRPr lang="zh-TW" altLang="en-US" dirty="0"/>
          </a:p>
        </p:txBody>
      </p:sp>
      <p:pic>
        <p:nvPicPr>
          <p:cNvPr id="4" name="內容版面配置區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31" r="2305"/>
          <a:stretch/>
        </p:blipFill>
        <p:spPr>
          <a:xfrm>
            <a:off x="708991" y="1383197"/>
            <a:ext cx="3372679" cy="3413511"/>
          </a:xfr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196" y="1563624"/>
            <a:ext cx="4378886" cy="2923551"/>
          </a:xfrm>
          <a:prstGeom prst="rect">
            <a:avLst/>
          </a:prstGeom>
        </p:spPr>
      </p:pic>
    </p:spTree>
    <p:extLst>
      <p:ext uri="{BB962C8B-B14F-4D97-AF65-F5344CB8AC3E}">
        <p14:creationId xmlns:p14="http://schemas.microsoft.com/office/powerpoint/2010/main" val="1641387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702978" y="65767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Our App: Julia</a:t>
            </a:r>
            <a:endParaRPr/>
          </a:p>
        </p:txBody>
      </p:sp>
      <p:sp>
        <p:nvSpPr>
          <p:cNvPr id="253" name="Google Shape;253;p38"/>
          <p:cNvSpPr txBox="1">
            <a:spLocks noGrp="1"/>
          </p:cNvSpPr>
          <p:nvPr>
            <p:ph type="body" idx="1"/>
          </p:nvPr>
        </p:nvSpPr>
        <p:spPr>
          <a:xfrm>
            <a:off x="4766566" y="3197775"/>
            <a:ext cx="33729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Line ID: @705ijejy</a:t>
            </a:r>
            <a:endParaRPr/>
          </a:p>
          <a:p>
            <a:pPr marL="0" lvl="0" indent="0" algn="l" rtl="0">
              <a:spcBef>
                <a:spcPts val="1600"/>
              </a:spcBef>
              <a:spcAft>
                <a:spcPts val="1600"/>
              </a:spcAft>
              <a:buNone/>
            </a:pPr>
            <a:endParaRPr/>
          </a:p>
        </p:txBody>
      </p:sp>
      <p:sp>
        <p:nvSpPr>
          <p:cNvPr id="256" name="Google Shape;256;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20</a:t>
            </a:fld>
            <a:endParaRPr/>
          </a:p>
        </p:txBody>
      </p:sp>
      <p:pic>
        <p:nvPicPr>
          <p:cNvPr id="254" name="Google Shape;254;p38"/>
          <p:cNvPicPr preferRelativeResize="0"/>
          <p:nvPr/>
        </p:nvPicPr>
        <p:blipFill rotWithShape="1">
          <a:blip r:embed="rId3">
            <a:alphaModFix/>
          </a:blip>
          <a:srcRect l="7237" t="7330" r="7416" b="7330"/>
          <a:stretch/>
        </p:blipFill>
        <p:spPr>
          <a:xfrm>
            <a:off x="4837850" y="1463337"/>
            <a:ext cx="1734425" cy="1734425"/>
          </a:xfrm>
          <a:prstGeom prst="rect">
            <a:avLst/>
          </a:prstGeom>
          <a:noFill/>
          <a:ln>
            <a:noFill/>
          </a:ln>
        </p:spPr>
      </p:pic>
      <p:pic>
        <p:nvPicPr>
          <p:cNvPr id="255" name="Google Shape;255;p38"/>
          <p:cNvPicPr preferRelativeResize="0"/>
          <p:nvPr/>
        </p:nvPicPr>
        <p:blipFill rotWithShape="1">
          <a:blip r:embed="rId4">
            <a:alphaModFix/>
          </a:blip>
          <a:srcRect l="19369" t="9079" r="18430" b="26892"/>
          <a:stretch/>
        </p:blipFill>
        <p:spPr>
          <a:xfrm>
            <a:off x="2390425" y="1463325"/>
            <a:ext cx="1734425" cy="1785235"/>
          </a:xfrm>
          <a:prstGeom prst="rect">
            <a:avLst/>
          </a:prstGeom>
          <a:noFill/>
          <a:ln>
            <a:noFill/>
          </a:ln>
        </p:spPr>
      </p:pic>
      <p:sp>
        <p:nvSpPr>
          <p:cNvPr id="257" name="Google Shape;257;p38"/>
          <p:cNvSpPr txBox="1"/>
          <p:nvPr/>
        </p:nvSpPr>
        <p:spPr>
          <a:xfrm>
            <a:off x="2806125" y="3190275"/>
            <a:ext cx="9030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741B47"/>
                </a:solidFill>
              </a:rPr>
              <a:t>Julia</a:t>
            </a:r>
            <a:endParaRPr sz="2400" b="1">
              <a:solidFill>
                <a:srgbClr val="741B47"/>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5" name="Google Shape;265;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21</a:t>
            </a:fld>
            <a:endParaRPr/>
          </a:p>
        </p:txBody>
      </p:sp>
      <p:pic>
        <p:nvPicPr>
          <p:cNvPr id="263" name="Google Shape;263;p39"/>
          <p:cNvPicPr preferRelativeResize="0"/>
          <p:nvPr/>
        </p:nvPicPr>
        <p:blipFill>
          <a:blip r:embed="rId3">
            <a:alphaModFix/>
          </a:blip>
          <a:stretch>
            <a:fillRect/>
          </a:stretch>
        </p:blipFill>
        <p:spPr>
          <a:xfrm>
            <a:off x="4298150" y="836700"/>
            <a:ext cx="2287802" cy="4067201"/>
          </a:xfrm>
          <a:prstGeom prst="rect">
            <a:avLst/>
          </a:prstGeom>
          <a:noFill/>
          <a:ln>
            <a:noFill/>
          </a:ln>
        </p:spPr>
      </p:pic>
      <p:sp>
        <p:nvSpPr>
          <p:cNvPr id="264" name="Google Shape;264;p39"/>
          <p:cNvSpPr txBox="1"/>
          <p:nvPr/>
        </p:nvSpPr>
        <p:spPr>
          <a:xfrm>
            <a:off x="954157" y="2684425"/>
            <a:ext cx="3059518" cy="19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dirty="0">
                <a:latin typeface="Microsoft JhengHei"/>
                <a:ea typeface="Microsoft JhengHei"/>
                <a:cs typeface="Microsoft JhengHei"/>
                <a:sym typeface="Microsoft JhengHei"/>
              </a:rPr>
              <a:t>透過老顧客的購買紀錄以及問卷資料，Julia 可以直接提供用戶</a:t>
            </a:r>
            <a:r>
              <a:rPr lang="zh-TW" sz="1600" dirty="0">
                <a:solidFill>
                  <a:srgbClr val="0070C0"/>
                </a:solidFill>
                <a:latin typeface="Microsoft JhengHei"/>
                <a:ea typeface="Microsoft JhengHei"/>
                <a:cs typeface="Microsoft JhengHei"/>
                <a:sym typeface="Microsoft JhengHei"/>
              </a:rPr>
              <a:t>感興趣</a:t>
            </a:r>
            <a:r>
              <a:rPr lang="zh-TW" sz="1600" dirty="0">
                <a:latin typeface="Microsoft JhengHei"/>
                <a:ea typeface="Microsoft JhengHei"/>
                <a:cs typeface="Microsoft JhengHei"/>
                <a:sym typeface="Microsoft JhengHei"/>
              </a:rPr>
              <a:t>的投資選項。</a:t>
            </a:r>
            <a:endParaRPr sz="1600" dirty="0">
              <a:latin typeface="Microsoft JhengHei"/>
              <a:ea typeface="Microsoft JhengHei"/>
              <a:cs typeface="Microsoft JhengHei"/>
              <a:sym typeface="Microsoft JhengHei"/>
            </a:endParaRPr>
          </a:p>
        </p:txBody>
      </p:sp>
      <p:sp>
        <p:nvSpPr>
          <p:cNvPr id="15" name="Google Shape;270;p40"/>
          <p:cNvSpPr txBox="1">
            <a:spLocks/>
          </p:cNvSpPr>
          <p:nvPr/>
        </p:nvSpPr>
        <p:spPr>
          <a:xfrm>
            <a:off x="626700" y="687448"/>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28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
                <a:schemeClr val="dk1"/>
              </a:buClr>
              <a:buSzPts val="1100"/>
              <a:buFont typeface="Arial"/>
              <a:buNone/>
            </a:pPr>
            <a:r>
              <a:rPr lang="en-US" altLang="zh-TW" smtClean="0"/>
              <a:t>Julia</a:t>
            </a:r>
            <a:endParaRPr lang="en-US" smtClean="0"/>
          </a:p>
          <a:p>
            <a:pPr>
              <a:buClr>
                <a:schemeClr val="dk1"/>
              </a:buClr>
              <a:buSzPts val="1100"/>
              <a:buFont typeface="Arial"/>
              <a:buNone/>
            </a:pPr>
            <a:endParaRPr lang="en-US" dirty="0"/>
          </a:p>
        </p:txBody>
      </p:sp>
      <p:grpSp>
        <p:nvGrpSpPr>
          <p:cNvPr id="16" name="群組 15"/>
          <p:cNvGrpSpPr/>
          <p:nvPr/>
        </p:nvGrpSpPr>
        <p:grpSpPr>
          <a:xfrm>
            <a:off x="1793402" y="548438"/>
            <a:ext cx="749218" cy="772816"/>
            <a:chOff x="3049968" y="589733"/>
            <a:chExt cx="749218" cy="772816"/>
          </a:xfrm>
        </p:grpSpPr>
        <p:sp>
          <p:nvSpPr>
            <p:cNvPr id="17" name="六邊形 16"/>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title"/>
          </p:nvPr>
        </p:nvSpPr>
        <p:spPr>
          <a:xfrm>
            <a:off x="626700" y="68744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smtClean="0"/>
              <a:t>Julia</a:t>
            </a:r>
            <a:endParaRPr dirty="0"/>
          </a:p>
          <a:p>
            <a:pPr marL="0" lvl="0" indent="0" algn="l" rtl="0">
              <a:spcBef>
                <a:spcPts val="0"/>
              </a:spcBef>
              <a:spcAft>
                <a:spcPts val="0"/>
              </a:spcAft>
              <a:buClr>
                <a:schemeClr val="dk1"/>
              </a:buClr>
              <a:buSzPts val="1100"/>
              <a:buFont typeface="Arial"/>
              <a:buNone/>
            </a:pPr>
            <a:endParaRPr dirty="0"/>
          </a:p>
        </p:txBody>
      </p:sp>
      <p:sp>
        <p:nvSpPr>
          <p:cNvPr id="274" name="Google Shape;274;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22</a:t>
            </a:fld>
            <a:endParaRPr/>
          </a:p>
        </p:txBody>
      </p:sp>
      <p:pic>
        <p:nvPicPr>
          <p:cNvPr id="271" name="Google Shape;271;p40"/>
          <p:cNvPicPr preferRelativeResize="0"/>
          <p:nvPr/>
        </p:nvPicPr>
        <p:blipFill>
          <a:blip r:embed="rId3">
            <a:alphaModFix/>
          </a:blip>
          <a:stretch>
            <a:fillRect/>
          </a:stretch>
        </p:blipFill>
        <p:spPr>
          <a:xfrm>
            <a:off x="3452525" y="1152425"/>
            <a:ext cx="2102150" cy="3737201"/>
          </a:xfrm>
          <a:prstGeom prst="rect">
            <a:avLst/>
          </a:prstGeom>
          <a:noFill/>
          <a:ln>
            <a:noFill/>
          </a:ln>
        </p:spPr>
      </p:pic>
      <p:pic>
        <p:nvPicPr>
          <p:cNvPr id="272" name="Google Shape;272;p40"/>
          <p:cNvPicPr preferRelativeResize="0"/>
          <p:nvPr/>
        </p:nvPicPr>
        <p:blipFill>
          <a:blip r:embed="rId4">
            <a:alphaModFix/>
          </a:blip>
          <a:stretch>
            <a:fillRect/>
          </a:stretch>
        </p:blipFill>
        <p:spPr>
          <a:xfrm>
            <a:off x="5688600" y="1152450"/>
            <a:ext cx="2102150" cy="3737153"/>
          </a:xfrm>
          <a:prstGeom prst="rect">
            <a:avLst/>
          </a:prstGeom>
          <a:noFill/>
          <a:ln>
            <a:noFill/>
          </a:ln>
        </p:spPr>
      </p:pic>
      <p:sp>
        <p:nvSpPr>
          <p:cNvPr id="273" name="Google Shape;273;p40"/>
          <p:cNvSpPr txBox="1"/>
          <p:nvPr/>
        </p:nvSpPr>
        <p:spPr>
          <a:xfrm>
            <a:off x="271671" y="2792000"/>
            <a:ext cx="308353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dirty="0">
                <a:latin typeface="Microsoft JhengHei"/>
                <a:ea typeface="Microsoft JhengHei"/>
                <a:cs typeface="Microsoft JhengHei"/>
                <a:sym typeface="Microsoft JhengHei"/>
              </a:rPr>
              <a:t>如果是新客戶來訪，回答 Julia 一個問題，讓她來給你</a:t>
            </a:r>
            <a:r>
              <a:rPr lang="zh-TW" sz="1600" dirty="0">
                <a:solidFill>
                  <a:srgbClr val="0070C0"/>
                </a:solidFill>
                <a:latin typeface="Microsoft JhengHei"/>
                <a:ea typeface="Microsoft JhengHei"/>
                <a:cs typeface="Microsoft JhengHei"/>
                <a:sym typeface="Microsoft JhengHei"/>
              </a:rPr>
              <a:t>一盞明燈</a:t>
            </a:r>
            <a:r>
              <a:rPr lang="zh-TW" sz="1600" dirty="0">
                <a:latin typeface="Microsoft JhengHei"/>
                <a:ea typeface="Microsoft JhengHei"/>
                <a:cs typeface="Microsoft JhengHei"/>
                <a:sym typeface="Microsoft JhengHei"/>
              </a:rPr>
              <a:t>。</a:t>
            </a:r>
            <a:endParaRPr sz="1600" dirty="0">
              <a:latin typeface="Microsoft JhengHei"/>
              <a:ea typeface="Microsoft JhengHei"/>
              <a:cs typeface="Microsoft JhengHei"/>
              <a:sym typeface="Microsoft JhengHei"/>
            </a:endParaRPr>
          </a:p>
        </p:txBody>
      </p:sp>
      <p:grpSp>
        <p:nvGrpSpPr>
          <p:cNvPr id="8" name="群組 7"/>
          <p:cNvGrpSpPr/>
          <p:nvPr/>
        </p:nvGrpSpPr>
        <p:grpSpPr>
          <a:xfrm>
            <a:off x="1793402" y="548438"/>
            <a:ext cx="749218" cy="772816"/>
            <a:chOff x="3049968" y="589733"/>
            <a:chExt cx="749218" cy="772816"/>
          </a:xfrm>
        </p:grpSpPr>
        <p:sp>
          <p:nvSpPr>
            <p:cNvPr id="9" name="六邊形 8"/>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84" y="1143596"/>
            <a:ext cx="2072817" cy="2072817"/>
          </a:xfrm>
          <a:prstGeom prst="rect">
            <a:avLst/>
          </a:prstGeom>
        </p:spPr>
      </p:pic>
      <p:sp>
        <p:nvSpPr>
          <p:cNvPr id="280" name="Google Shape;280;p41"/>
          <p:cNvSpPr txBox="1">
            <a:spLocks noGrp="1"/>
          </p:cNvSpPr>
          <p:nvPr>
            <p:ph type="body" idx="1"/>
          </p:nvPr>
        </p:nvSpPr>
        <p:spPr>
          <a:xfrm>
            <a:off x="623400" y="2330656"/>
            <a:ext cx="8520600" cy="885757"/>
          </a:xfrm>
          <a:prstGeom prst="rect">
            <a:avLst/>
          </a:prstGeom>
        </p:spPr>
        <p:txBody>
          <a:bodyPr spcFirstLastPara="1" wrap="square" lIns="91425" tIns="91425" rIns="91425" bIns="91425" anchor="t" anchorCtr="0">
            <a:noAutofit/>
          </a:bodyPr>
          <a:lstStyle/>
          <a:p>
            <a:pPr marL="114300" lvl="0" indent="0">
              <a:buNone/>
            </a:pPr>
            <a:r>
              <a:rPr lang="en-US" altLang="zh-TW" sz="4800" dirty="0">
                <a:solidFill>
                  <a:schemeClr val="accent6">
                    <a:lumMod val="50000"/>
                  </a:schemeClr>
                </a:solidFill>
              </a:rPr>
              <a:t>https://youtu.be/yLmZsxzX12w</a:t>
            </a:r>
            <a:endParaRPr sz="4800" dirty="0">
              <a:solidFill>
                <a:schemeClr val="accent6">
                  <a:lumMod val="50000"/>
                </a:schemeClr>
              </a:solidFill>
            </a:endParaRPr>
          </a:p>
        </p:txBody>
      </p:sp>
      <p:sp>
        <p:nvSpPr>
          <p:cNvPr id="281" name="Google Shape;281;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23</a:t>
            </a:fld>
            <a:endParaRPr/>
          </a:p>
        </p:txBody>
      </p:sp>
      <p:sp>
        <p:nvSpPr>
          <p:cNvPr id="8" name="Google Shape;270;p40"/>
          <p:cNvSpPr txBox="1">
            <a:spLocks noGrp="1"/>
          </p:cNvSpPr>
          <p:nvPr>
            <p:ph type="title"/>
          </p:nvPr>
        </p:nvSpPr>
        <p:spPr>
          <a:xfrm>
            <a:off x="626700" y="68744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smtClean="0"/>
              <a:t>Julia</a:t>
            </a:r>
            <a:endParaRPr dirty="0"/>
          </a:p>
          <a:p>
            <a:pPr marL="0" lvl="0" indent="0" algn="l" rtl="0">
              <a:spcBef>
                <a:spcPts val="0"/>
              </a:spcBef>
              <a:spcAft>
                <a:spcPts val="0"/>
              </a:spcAft>
              <a:buClr>
                <a:schemeClr val="dk1"/>
              </a:buClr>
              <a:buSzPts val="1100"/>
              <a:buFont typeface="Arial"/>
              <a:buNone/>
            </a:pPr>
            <a:endParaRPr dirty="0"/>
          </a:p>
        </p:txBody>
      </p:sp>
      <p:grpSp>
        <p:nvGrpSpPr>
          <p:cNvPr id="9" name="群組 8"/>
          <p:cNvGrpSpPr/>
          <p:nvPr/>
        </p:nvGrpSpPr>
        <p:grpSpPr>
          <a:xfrm>
            <a:off x="1793402" y="548438"/>
            <a:ext cx="749218" cy="772816"/>
            <a:chOff x="3049968" y="589733"/>
            <a:chExt cx="749218" cy="772816"/>
          </a:xfrm>
        </p:grpSpPr>
        <p:sp>
          <p:nvSpPr>
            <p:cNvPr id="10" name="六邊形 9"/>
            <p:cNvSpPr/>
            <p:nvPr/>
          </p:nvSpPr>
          <p:spPr>
            <a:xfrm rot="5400000">
              <a:off x="3032268" y="643030"/>
              <a:ext cx="772816" cy="66622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flipV="1">
              <a:off x="3215148"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flipV="1">
              <a:off x="3418676" y="696126"/>
              <a:ext cx="206478" cy="874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049968" y="855406"/>
              <a:ext cx="749218" cy="307777"/>
            </a:xfrm>
            <a:prstGeom prst="rect">
              <a:avLst/>
            </a:prstGeom>
            <a:noFill/>
          </p:spPr>
          <p:txBody>
            <a:bodyPr wrap="square" rtlCol="0">
              <a:spAutoFit/>
            </a:bodyPr>
            <a:lstStyle/>
            <a:p>
              <a:r>
                <a:rPr lang="en-US" altLang="zh-TW" dirty="0" smtClean="0">
                  <a:solidFill>
                    <a:schemeClr val="accent1"/>
                  </a:solidFill>
                  <a:latin typeface="+mj-ea"/>
                  <a:ea typeface="+mj-ea"/>
                </a:rPr>
                <a:t>DEMO</a:t>
              </a:r>
              <a:endParaRPr lang="zh-TW" altLang="en-US" dirty="0">
                <a:solidFill>
                  <a:schemeClr val="accent1"/>
                </a:solidFill>
                <a:latin typeface="+mj-ea"/>
                <a:ea typeface="+mj-ea"/>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pic>
        <p:nvPicPr>
          <p:cNvPr id="7" name="內容版面配置區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42731" y="1225273"/>
            <a:ext cx="3630613" cy="2590800"/>
          </a:xfr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210" y="820254"/>
            <a:ext cx="3260001" cy="3400839"/>
          </a:xfrm>
          <a:prstGeom prst="rect">
            <a:avLst/>
          </a:prstGeom>
        </p:spPr>
      </p:pic>
      <p:sp>
        <p:nvSpPr>
          <p:cNvPr id="9" name="圓角矩形 8"/>
          <p:cNvSpPr/>
          <p:nvPr/>
        </p:nvSpPr>
        <p:spPr>
          <a:xfrm>
            <a:off x="702365" y="3054626"/>
            <a:ext cx="1543878" cy="1325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a:stCxn id="9" idx="3"/>
          </p:cNvCxnSpPr>
          <p:nvPr/>
        </p:nvCxnSpPr>
        <p:spPr>
          <a:xfrm flipV="1">
            <a:off x="2246243" y="1272209"/>
            <a:ext cx="2842967" cy="18486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26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Task description</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4" y="1722648"/>
            <a:ext cx="8739394" cy="2988499"/>
          </a:xfrm>
          <a:prstGeom prst="rect">
            <a:avLst/>
          </a:prstGeom>
        </p:spPr>
      </p:pic>
    </p:spTree>
    <p:extLst>
      <p:ext uri="{BB962C8B-B14F-4D97-AF65-F5344CB8AC3E}">
        <p14:creationId xmlns:p14="http://schemas.microsoft.com/office/powerpoint/2010/main" val="118068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Preliminary</a:t>
            </a:r>
            <a:endParaRPr lang="zh-TW" altLang="en-US" dirty="0"/>
          </a:p>
        </p:txBody>
      </p:sp>
      <p:sp>
        <p:nvSpPr>
          <p:cNvPr id="3" name="內容版面配置區 2"/>
          <p:cNvSpPr>
            <a:spLocks noGrp="1"/>
          </p:cNvSpPr>
          <p:nvPr>
            <p:ph idx="1"/>
          </p:nvPr>
        </p:nvSpPr>
        <p:spPr/>
        <p:txBody>
          <a:bodyPr>
            <a:normAutofit lnSpcReduction="10000"/>
          </a:bodyPr>
          <a:lstStyle/>
          <a:p>
            <a:pPr>
              <a:lnSpc>
                <a:spcPct val="150000"/>
              </a:lnSpc>
              <a:buFont typeface="Wingdings" panose="05000000000000000000" pitchFamily="2" charset="2"/>
              <a:buChar char="l"/>
            </a:pPr>
            <a:r>
              <a:rPr lang="zh-TW" altLang="en-US" dirty="0" smtClean="0"/>
              <a:t>“</a:t>
            </a:r>
            <a:r>
              <a:rPr lang="zh-TW" altLang="en-US" dirty="0"/>
              <a:t>本風險預告書係依中華民國證券投資信託暨顧問商業同業公會</a:t>
            </a:r>
            <a:r>
              <a:rPr lang="zh-TW" altLang="en-US" u="sng" dirty="0">
                <a:solidFill>
                  <a:schemeClr val="accent4"/>
                </a:solidFill>
              </a:rPr>
              <a:t>「證券投資信託基金募集發行銷售及申購或買回作業程序」第十七條規定訂定之</a:t>
            </a:r>
            <a:r>
              <a:rPr lang="zh-TW" altLang="en-US" dirty="0"/>
              <a:t>。基金之交易特性與存款、股票及其他投資工具不同， 台端於開戶及決定交易前，應審慎評估本身之財務狀況與風險承受能力是否適合此種交易</a:t>
            </a:r>
            <a:r>
              <a:rPr lang="zh-TW" altLang="en-US" dirty="0" smtClean="0"/>
              <a:t>“</a:t>
            </a:r>
            <a:endParaRPr lang="en-US" altLang="zh-TW" dirty="0" smtClean="0"/>
          </a:p>
          <a:p>
            <a:pPr>
              <a:lnSpc>
                <a:spcPct val="150000"/>
              </a:lnSpc>
              <a:buFont typeface="Wingdings" panose="05000000000000000000" pitchFamily="2" charset="2"/>
              <a:buChar char="l"/>
            </a:pPr>
            <a:endParaRPr lang="en-US" altLang="zh-TW" dirty="0" smtClean="0"/>
          </a:p>
          <a:p>
            <a:pPr>
              <a:lnSpc>
                <a:spcPct val="150000"/>
              </a:lnSpc>
              <a:buFont typeface="Wingdings" panose="05000000000000000000" pitchFamily="2" charset="2"/>
              <a:buChar char="l"/>
            </a:pPr>
            <a:r>
              <a:rPr lang="zh-TW" altLang="en-US" dirty="0" smtClean="0"/>
              <a:t>比起</a:t>
            </a:r>
            <a:r>
              <a:rPr lang="zh-TW" altLang="en-US" dirty="0"/>
              <a:t>用戶挖掘，該問卷主要是一份依法行政的免責聲明</a:t>
            </a:r>
            <a:r>
              <a:rPr lang="zh-TW" altLang="en-US" dirty="0" smtClean="0"/>
              <a:t>。</a:t>
            </a:r>
            <a:endParaRPr lang="en-US" altLang="zh-TW" dirty="0"/>
          </a:p>
          <a:p>
            <a:pPr marL="0" indent="0">
              <a:lnSpc>
                <a:spcPct val="150000"/>
              </a:lnSpc>
              <a:buNone/>
            </a:pPr>
            <a:r>
              <a:rPr lang="en-US" altLang="zh-TW" dirty="0" smtClean="0">
                <a:sym typeface="Wingdings" panose="05000000000000000000" pitchFamily="2" charset="2"/>
              </a:rPr>
              <a:t></a:t>
            </a:r>
            <a:r>
              <a:rPr lang="zh-TW" altLang="en-US" dirty="0" smtClean="0"/>
              <a:t>即</a:t>
            </a:r>
            <a:r>
              <a:rPr lang="zh-TW" altLang="en-US" dirty="0"/>
              <a:t>選取積極型的投資人應認清自身所需承擔之風險</a:t>
            </a:r>
          </a:p>
          <a:p>
            <a:pPr>
              <a:lnSpc>
                <a:spcPct val="150000"/>
              </a:lnSpc>
              <a:buFont typeface="Wingdings" panose="05000000000000000000" pitchFamily="2" charset="2"/>
              <a:buChar char="l"/>
            </a:pPr>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extLst>
      <p:ext uri="{BB962C8B-B14F-4D97-AF65-F5344CB8AC3E}">
        <p14:creationId xmlns:p14="http://schemas.microsoft.com/office/powerpoint/2010/main" val="1874669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7"/>
          <p:cNvPicPr preferRelativeResize="0"/>
          <p:nvPr/>
        </p:nvPicPr>
        <p:blipFill rotWithShape="1">
          <a:blip r:embed="rId3">
            <a:alphaModFix/>
          </a:blip>
          <a:srcRect t="22202"/>
          <a:stretch/>
        </p:blipFill>
        <p:spPr>
          <a:xfrm>
            <a:off x="145122" y="1882588"/>
            <a:ext cx="6030823" cy="3107232"/>
          </a:xfrm>
          <a:prstGeom prst="rect">
            <a:avLst/>
          </a:prstGeom>
          <a:noFill/>
          <a:ln>
            <a:noFill/>
          </a:ln>
        </p:spPr>
      </p:pic>
      <p:sp>
        <p:nvSpPr>
          <p:cNvPr id="2" name="標題 1"/>
          <p:cNvSpPr>
            <a:spLocks noGrp="1"/>
          </p:cNvSpPr>
          <p:nvPr>
            <p:ph type="title"/>
          </p:nvPr>
        </p:nvSpPr>
        <p:spPr/>
        <p:txBody>
          <a:bodyPr/>
          <a:lstStyle/>
          <a:p>
            <a:r>
              <a:rPr lang="en-US" altLang="zh-TW" dirty="0"/>
              <a:t>Investment in </a:t>
            </a:r>
            <a:r>
              <a:rPr lang="en-US" altLang="zh-TW" dirty="0" smtClean="0"/>
              <a:t>practice</a:t>
            </a:r>
            <a:endParaRPr lang="zh-TW" altLang="en-US" dirty="0"/>
          </a:p>
        </p:txBody>
      </p:sp>
      <p:sp>
        <p:nvSpPr>
          <p:cNvPr id="88" name="Google Shape;88;p17"/>
          <p:cNvSpPr txBox="1">
            <a:spLocks noGrp="1"/>
          </p:cNvSpPr>
          <p:nvPr>
            <p:ph idx="1"/>
          </p:nvPr>
        </p:nvSpPr>
        <p:spPr>
          <a:xfrm>
            <a:off x="5930348" y="1692275"/>
            <a:ext cx="3213652" cy="30175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altLang="en-US" sz="1800" dirty="0" smtClean="0"/>
              <a:t>客戶購買資料中，各</a:t>
            </a:r>
            <a:r>
              <a:rPr lang="zh-TW" sz="1800" dirty="0" smtClean="0"/>
              <a:t>風險等級</a:t>
            </a:r>
            <a:r>
              <a:rPr lang="zh-TW" altLang="en-US" sz="1800" dirty="0" smtClean="0"/>
              <a:t>商品購買次數</a:t>
            </a:r>
            <a:r>
              <a:rPr lang="zh-TW" sz="1800" dirty="0" smtClean="0"/>
              <a:t>統計:</a:t>
            </a:r>
            <a:endParaRPr lang="en-US" altLang="zh-TW" sz="1800" dirty="0" smtClean="0"/>
          </a:p>
          <a:p>
            <a:pPr marL="114300" lvl="0" indent="0" algn="l" rtl="0">
              <a:spcBef>
                <a:spcPts val="0"/>
              </a:spcBef>
              <a:spcAft>
                <a:spcPts val="0"/>
              </a:spcAft>
              <a:buSzPts val="1800"/>
              <a:buNone/>
            </a:pPr>
            <a:endParaRPr sz="1800" dirty="0"/>
          </a:p>
          <a:p>
            <a:pPr marL="914400" lvl="1" indent="-317500" algn="l" rtl="0">
              <a:spcBef>
                <a:spcPts val="0"/>
              </a:spcBef>
              <a:spcAft>
                <a:spcPts val="0"/>
              </a:spcAft>
              <a:buSzPts val="1400"/>
              <a:buChar char="○"/>
            </a:pPr>
            <a:r>
              <a:rPr lang="zh-TW" sz="1800" dirty="0"/>
              <a:t>RR1: 61</a:t>
            </a:r>
            <a:endParaRPr sz="1800" dirty="0"/>
          </a:p>
          <a:p>
            <a:pPr marL="914400" lvl="1" indent="-317500" algn="l" rtl="0">
              <a:spcBef>
                <a:spcPts val="0"/>
              </a:spcBef>
              <a:spcAft>
                <a:spcPts val="0"/>
              </a:spcAft>
              <a:buSzPts val="1400"/>
              <a:buChar char="○"/>
            </a:pPr>
            <a:r>
              <a:rPr lang="zh-TW" sz="1800" dirty="0"/>
              <a:t>RR2: 99</a:t>
            </a:r>
            <a:endParaRPr sz="1800" dirty="0"/>
          </a:p>
          <a:p>
            <a:pPr marL="914400" lvl="1" indent="-317500" algn="l" rtl="0">
              <a:spcBef>
                <a:spcPts val="0"/>
              </a:spcBef>
              <a:spcAft>
                <a:spcPts val="0"/>
              </a:spcAft>
              <a:buSzPts val="1400"/>
              <a:buChar char="○"/>
            </a:pPr>
            <a:r>
              <a:rPr lang="zh-TW" sz="1800" dirty="0"/>
              <a:t>RR3: 521</a:t>
            </a:r>
            <a:endParaRPr sz="1800" dirty="0"/>
          </a:p>
          <a:p>
            <a:pPr marL="914400" lvl="1" indent="-317500" algn="l" rtl="0">
              <a:spcBef>
                <a:spcPts val="0"/>
              </a:spcBef>
              <a:spcAft>
                <a:spcPts val="0"/>
              </a:spcAft>
              <a:buSzPts val="1400"/>
              <a:buChar char="○"/>
            </a:pPr>
            <a:r>
              <a:rPr lang="zh-TW" sz="1800" dirty="0"/>
              <a:t>RR4: </a:t>
            </a:r>
            <a:r>
              <a:rPr lang="zh-TW" sz="1800" dirty="0">
                <a:solidFill>
                  <a:srgbClr val="0070C0"/>
                </a:solidFill>
              </a:rPr>
              <a:t>2609</a:t>
            </a:r>
            <a:endParaRPr sz="1800" dirty="0">
              <a:solidFill>
                <a:srgbClr val="0070C0"/>
              </a:solidFill>
            </a:endParaRPr>
          </a:p>
          <a:p>
            <a:pPr marL="914400" lvl="1" indent="-317500" algn="l" rtl="0">
              <a:spcBef>
                <a:spcPts val="0"/>
              </a:spcBef>
              <a:spcAft>
                <a:spcPts val="0"/>
              </a:spcAft>
              <a:buSzPts val="1400"/>
              <a:buChar char="○"/>
            </a:pPr>
            <a:r>
              <a:rPr lang="zh-TW" sz="1800" dirty="0"/>
              <a:t>RR5: </a:t>
            </a:r>
            <a:r>
              <a:rPr lang="zh-TW" sz="1800" dirty="0" smtClean="0">
                <a:solidFill>
                  <a:srgbClr val="0070C0"/>
                </a:solidFill>
              </a:rPr>
              <a:t>2530</a:t>
            </a:r>
            <a:endParaRPr lang="en-US" altLang="zh-TW" sz="1800" dirty="0" smtClean="0">
              <a:solidFill>
                <a:srgbClr val="0070C0"/>
              </a:solidFill>
            </a:endParaRPr>
          </a:p>
          <a:p>
            <a:pPr marL="596900" lvl="1" indent="0" algn="l" rtl="0">
              <a:spcBef>
                <a:spcPts val="0"/>
              </a:spcBef>
              <a:spcAft>
                <a:spcPts val="0"/>
              </a:spcAft>
              <a:buSzPts val="1400"/>
              <a:buNone/>
            </a:pPr>
            <a:endParaRPr sz="1600" dirty="0"/>
          </a:p>
          <a:p>
            <a:pPr marL="0" lvl="0" indent="0" algn="l" rtl="0">
              <a:spcBef>
                <a:spcPts val="1600"/>
              </a:spcBef>
              <a:spcAft>
                <a:spcPts val="1600"/>
              </a:spcAft>
              <a:buNone/>
            </a:pPr>
            <a:endParaRPr dirty="0"/>
          </a:p>
        </p:txBody>
      </p:sp>
      <p:sp>
        <p:nvSpPr>
          <p:cNvPr id="90" name="Google Shape;90;p1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a:t>
            </a:fld>
            <a:endParaRPr/>
          </a:p>
        </p:txBody>
      </p:sp>
      <p:sp>
        <p:nvSpPr>
          <p:cNvPr id="89" name="Google Shape;89;p17"/>
          <p:cNvSpPr txBox="1">
            <a:spLocks noGrp="1"/>
          </p:cNvSpPr>
          <p:nvPr>
            <p:ph type="body" idx="4294967295"/>
          </p:nvPr>
        </p:nvSpPr>
        <p:spPr>
          <a:xfrm>
            <a:off x="0" y="1549400"/>
            <a:ext cx="4000500" cy="28575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sz="1800" dirty="0"/>
              <a:t>風險等級的意義:</a:t>
            </a:r>
            <a:endParaRPr sz="1800"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Problem &amp; Motivation</a:t>
            </a:r>
            <a:endParaRPr lang="zh-TW" altLang="en-US" dirty="0"/>
          </a:p>
        </p:txBody>
      </p:sp>
      <p:sp>
        <p:nvSpPr>
          <p:cNvPr id="195" name="Google Shape;195;p31"/>
          <p:cNvSpPr txBox="1">
            <a:spLocks noGrp="1"/>
          </p:cNvSpPr>
          <p:nvPr>
            <p:ph idx="1"/>
          </p:nvPr>
        </p:nvSpPr>
        <p:spPr>
          <a:xfrm>
            <a:off x="284922" y="1714500"/>
            <a:ext cx="7773229" cy="30175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dirty="0"/>
              <a:t>根據銀行業者調查，30至40歲的年輕族群是主力客群，無論開戶數或投資下單都是「男多於女」，職業以科技製造業為主</a:t>
            </a:r>
            <a:r>
              <a:rPr lang="zh-TW" baseline="30000" dirty="0" smtClean="0"/>
              <a:t>1</a:t>
            </a:r>
            <a:endParaRPr lang="en-US" altLang="zh-TW" baseline="30000" dirty="0" smtClean="0"/>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zh-TW" dirty="0"/>
              <a:t>年輕族群傾向花較少的步驟就能輕鬆投資 (所以很多銀行都開始強調「簡單」</a:t>
            </a:r>
            <a:r>
              <a:rPr lang="zh-TW" dirty="0" smtClean="0"/>
              <a:t>)</a:t>
            </a:r>
            <a:endParaRPr lang="en-US" altLang="zh-TW" dirty="0" smtClean="0"/>
          </a:p>
          <a:p>
            <a:pPr marL="457200" lvl="0" indent="-342900" algn="l" rtl="0">
              <a:spcBef>
                <a:spcPts val="0"/>
              </a:spcBef>
              <a:spcAft>
                <a:spcPts val="0"/>
              </a:spcAft>
              <a:buSzPts val="1800"/>
              <a:buChar char="●"/>
            </a:pPr>
            <a:endParaRPr dirty="0"/>
          </a:p>
        </p:txBody>
      </p:sp>
      <p:sp>
        <p:nvSpPr>
          <p:cNvPr id="196" name="Google Shape;196;p3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a:t>
            </a:fld>
            <a:endParaRPr/>
          </a:p>
        </p:txBody>
      </p:sp>
      <p:sp>
        <p:nvSpPr>
          <p:cNvPr id="2" name="文字方塊 1"/>
          <p:cNvSpPr txBox="1"/>
          <p:nvPr/>
        </p:nvSpPr>
        <p:spPr>
          <a:xfrm>
            <a:off x="5090095" y="4663217"/>
            <a:ext cx="3550710" cy="276999"/>
          </a:xfrm>
          <a:prstGeom prst="rect">
            <a:avLst/>
          </a:prstGeom>
          <a:noFill/>
        </p:spPr>
        <p:txBody>
          <a:bodyPr wrap="square" rtlCol="0">
            <a:spAutoFit/>
          </a:bodyPr>
          <a:lstStyle/>
          <a:p>
            <a:r>
              <a:rPr lang="en-US" altLang="zh-TW" sz="1000" dirty="0">
                <a:latin typeface="+mn-ea"/>
                <a:ea typeface="+mn-ea"/>
              </a:rPr>
              <a:t>1 </a:t>
            </a:r>
            <a:r>
              <a:rPr lang="en-US" altLang="zh-TW" sz="1200" u="sng" dirty="0">
                <a:solidFill>
                  <a:schemeClr val="accent6">
                    <a:lumMod val="50000"/>
                  </a:schemeClr>
                </a:solidFill>
                <a:latin typeface="+mn-ea"/>
                <a:ea typeface="+mn-ea"/>
              </a:rPr>
              <a:t>https://</a:t>
            </a:r>
            <a:r>
              <a:rPr lang="en-US" altLang="zh-TW" sz="1200" u="sng" dirty="0" smtClean="0">
                <a:solidFill>
                  <a:schemeClr val="accent6">
                    <a:lumMod val="50000"/>
                  </a:schemeClr>
                </a:solidFill>
                <a:latin typeface="+mn-ea"/>
                <a:ea typeface="+mn-ea"/>
              </a:rPr>
              <a:t>ec.ltn.com.tw/article/paper/1117744</a:t>
            </a:r>
            <a:endParaRPr lang="en-US" altLang="zh-TW" sz="1200" u="sng" dirty="0">
              <a:solidFill>
                <a:schemeClr val="accent6">
                  <a:lumMod val="50000"/>
                </a:schemeClr>
              </a:solidFill>
              <a:latin typeface="+mn-ea"/>
              <a:ea typeface="+mn-ea"/>
            </a:endParaRPr>
          </a:p>
        </p:txBody>
      </p:sp>
    </p:spTree>
    <p:extLst>
      <p:ext uri="{BB962C8B-B14F-4D97-AF65-F5344CB8AC3E}">
        <p14:creationId xmlns:p14="http://schemas.microsoft.com/office/powerpoint/2010/main" val="2469607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t="21900"/>
          <a:stretch/>
        </p:blipFill>
        <p:spPr>
          <a:xfrm>
            <a:off x="2073342" y="0"/>
            <a:ext cx="4939351" cy="5143500"/>
          </a:xfrm>
          <a:prstGeom prst="rect">
            <a:avLst/>
          </a:prstGeom>
        </p:spPr>
      </p:pic>
    </p:spTree>
    <p:extLst>
      <p:ext uri="{BB962C8B-B14F-4D97-AF65-F5344CB8AC3E}">
        <p14:creationId xmlns:p14="http://schemas.microsoft.com/office/powerpoint/2010/main" val="2045423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768096" y="702364"/>
            <a:ext cx="7290054" cy="8612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Problem </a:t>
            </a:r>
            <a:r>
              <a:rPr lang="zh-TW" dirty="0" smtClean="0"/>
              <a:t>&amp; Motivation</a:t>
            </a:r>
            <a:endParaRPr dirty="0"/>
          </a:p>
        </p:txBody>
      </p:sp>
      <p:sp>
        <p:nvSpPr>
          <p:cNvPr id="4" name="內容版面配置區 3"/>
          <p:cNvSpPr>
            <a:spLocks noGrp="1"/>
          </p:cNvSpPr>
          <p:nvPr>
            <p:ph idx="1"/>
          </p:nvPr>
        </p:nvSpPr>
        <p:spPr/>
        <p:txBody>
          <a:bodyPr/>
          <a:lstStyle/>
          <a:p>
            <a:endParaRPr lang="zh-TW" altLang="en-US"/>
          </a:p>
        </p:txBody>
      </p:sp>
      <p:sp>
        <p:nvSpPr>
          <p:cNvPr id="196" name="Google Shape;196;p3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a:t>
            </a:fld>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t="12110"/>
          <a:stretch/>
        </p:blipFill>
        <p:spPr>
          <a:xfrm>
            <a:off x="198651" y="1365188"/>
            <a:ext cx="2160236" cy="3375364"/>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11981"/>
          <a:stretch/>
        </p:blipFill>
        <p:spPr>
          <a:xfrm>
            <a:off x="2498035" y="1369379"/>
            <a:ext cx="2183298" cy="3416400"/>
          </a:xfrm>
          <a:prstGeom prst="rect">
            <a:avLst/>
          </a:prstGeom>
        </p:spPr>
      </p:pic>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t="12213"/>
          <a:stretch/>
        </p:blipFill>
        <p:spPr>
          <a:xfrm>
            <a:off x="4724784" y="1365188"/>
            <a:ext cx="2113219" cy="3298029"/>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354" y="1240501"/>
            <a:ext cx="1968779" cy="3500052"/>
          </a:xfrm>
          <a:prstGeom prst="rect">
            <a:avLst/>
          </a:prstGeom>
        </p:spPr>
      </p:pic>
      <p:sp>
        <p:nvSpPr>
          <p:cNvPr id="10" name="手繪多邊形 9"/>
          <p:cNvSpPr/>
          <p:nvPr/>
        </p:nvSpPr>
        <p:spPr>
          <a:xfrm rot="21334888">
            <a:off x="3995530" y="3058229"/>
            <a:ext cx="503583" cy="56747"/>
          </a:xfrm>
          <a:custGeom>
            <a:avLst/>
            <a:gdLst>
              <a:gd name="connsiteX0" fmla="*/ 0 w 503583"/>
              <a:gd name="connsiteY0" fmla="*/ 9649 h 56747"/>
              <a:gd name="connsiteX1" fmla="*/ 125896 w 503583"/>
              <a:gd name="connsiteY1" fmla="*/ 9649 h 56747"/>
              <a:gd name="connsiteX2" fmla="*/ 165653 w 503583"/>
              <a:gd name="connsiteY2" fmla="*/ 36154 h 56747"/>
              <a:gd name="connsiteX3" fmla="*/ 212035 w 503583"/>
              <a:gd name="connsiteY3" fmla="*/ 29528 h 56747"/>
              <a:gd name="connsiteX4" fmla="*/ 251792 w 503583"/>
              <a:gd name="connsiteY4" fmla="*/ 22901 h 56747"/>
              <a:gd name="connsiteX5" fmla="*/ 304800 w 503583"/>
              <a:gd name="connsiteY5" fmla="*/ 29528 h 56747"/>
              <a:gd name="connsiteX6" fmla="*/ 384313 w 503583"/>
              <a:gd name="connsiteY6" fmla="*/ 42780 h 56747"/>
              <a:gd name="connsiteX7" fmla="*/ 503583 w 503583"/>
              <a:gd name="connsiteY7" fmla="*/ 56032 h 5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583" h="56747">
                <a:moveTo>
                  <a:pt x="0" y="9649"/>
                </a:moveTo>
                <a:cubicBezTo>
                  <a:pt x="48536" y="-58"/>
                  <a:pt x="63168" y="-6033"/>
                  <a:pt x="125896" y="9649"/>
                </a:cubicBezTo>
                <a:cubicBezTo>
                  <a:pt x="141348" y="13512"/>
                  <a:pt x="165653" y="36154"/>
                  <a:pt x="165653" y="36154"/>
                </a:cubicBezTo>
                <a:lnTo>
                  <a:pt x="212035" y="29528"/>
                </a:lnTo>
                <a:cubicBezTo>
                  <a:pt x="225314" y="27485"/>
                  <a:pt x="238357" y="22901"/>
                  <a:pt x="251792" y="22901"/>
                </a:cubicBezTo>
                <a:cubicBezTo>
                  <a:pt x="269599" y="22901"/>
                  <a:pt x="287131" y="27319"/>
                  <a:pt x="304800" y="29528"/>
                </a:cubicBezTo>
                <a:cubicBezTo>
                  <a:pt x="353341" y="45708"/>
                  <a:pt x="289995" y="26136"/>
                  <a:pt x="384313" y="42780"/>
                </a:cubicBezTo>
                <a:cubicBezTo>
                  <a:pt x="489764" y="61389"/>
                  <a:pt x="381498" y="56032"/>
                  <a:pt x="503583" y="5603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TW" altLang="en-US"/>
          </a:p>
        </p:txBody>
      </p:sp>
      <p:sp>
        <p:nvSpPr>
          <p:cNvPr id="15" name="手繪多邊形 14"/>
          <p:cNvSpPr/>
          <p:nvPr/>
        </p:nvSpPr>
        <p:spPr>
          <a:xfrm rot="21380541">
            <a:off x="2564296" y="3210629"/>
            <a:ext cx="523461" cy="45719"/>
          </a:xfrm>
          <a:custGeom>
            <a:avLst/>
            <a:gdLst>
              <a:gd name="connsiteX0" fmla="*/ 0 w 503583"/>
              <a:gd name="connsiteY0" fmla="*/ 9649 h 56747"/>
              <a:gd name="connsiteX1" fmla="*/ 125896 w 503583"/>
              <a:gd name="connsiteY1" fmla="*/ 9649 h 56747"/>
              <a:gd name="connsiteX2" fmla="*/ 165653 w 503583"/>
              <a:gd name="connsiteY2" fmla="*/ 36154 h 56747"/>
              <a:gd name="connsiteX3" fmla="*/ 212035 w 503583"/>
              <a:gd name="connsiteY3" fmla="*/ 29528 h 56747"/>
              <a:gd name="connsiteX4" fmla="*/ 251792 w 503583"/>
              <a:gd name="connsiteY4" fmla="*/ 22901 h 56747"/>
              <a:gd name="connsiteX5" fmla="*/ 304800 w 503583"/>
              <a:gd name="connsiteY5" fmla="*/ 29528 h 56747"/>
              <a:gd name="connsiteX6" fmla="*/ 384313 w 503583"/>
              <a:gd name="connsiteY6" fmla="*/ 42780 h 56747"/>
              <a:gd name="connsiteX7" fmla="*/ 503583 w 503583"/>
              <a:gd name="connsiteY7" fmla="*/ 56032 h 5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583" h="56747">
                <a:moveTo>
                  <a:pt x="0" y="9649"/>
                </a:moveTo>
                <a:cubicBezTo>
                  <a:pt x="48536" y="-58"/>
                  <a:pt x="63168" y="-6033"/>
                  <a:pt x="125896" y="9649"/>
                </a:cubicBezTo>
                <a:cubicBezTo>
                  <a:pt x="141348" y="13512"/>
                  <a:pt x="165653" y="36154"/>
                  <a:pt x="165653" y="36154"/>
                </a:cubicBezTo>
                <a:lnTo>
                  <a:pt x="212035" y="29528"/>
                </a:lnTo>
                <a:cubicBezTo>
                  <a:pt x="225314" y="27485"/>
                  <a:pt x="238357" y="22901"/>
                  <a:pt x="251792" y="22901"/>
                </a:cubicBezTo>
                <a:cubicBezTo>
                  <a:pt x="269599" y="22901"/>
                  <a:pt x="287131" y="27319"/>
                  <a:pt x="304800" y="29528"/>
                </a:cubicBezTo>
                <a:cubicBezTo>
                  <a:pt x="353341" y="45708"/>
                  <a:pt x="289995" y="26136"/>
                  <a:pt x="384313" y="42780"/>
                </a:cubicBezTo>
                <a:cubicBezTo>
                  <a:pt x="489764" y="61389"/>
                  <a:pt x="381498" y="56032"/>
                  <a:pt x="503583" y="5603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r>
              <a:rPr lang="zh-TW" altLang="zh-TW" dirty="0"/>
              <a:t>Problem &amp; Motivation</a:t>
            </a:r>
            <a:endParaRPr lang="zh-TW" altLang="en-US" dirty="0"/>
          </a:p>
        </p:txBody>
      </p:sp>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712" y="1210987"/>
            <a:ext cx="5948989" cy="3847781"/>
          </a:xfrm>
          <a:prstGeom prst="rect">
            <a:avLst/>
          </a:prstGeom>
        </p:spPr>
      </p:pic>
    </p:spTree>
    <p:extLst>
      <p:ext uri="{BB962C8B-B14F-4D97-AF65-F5344CB8AC3E}">
        <p14:creationId xmlns:p14="http://schemas.microsoft.com/office/powerpoint/2010/main" val="305101958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git - Multi 1 - Bright">
  <a:themeElements>
    <a:clrScheme name="Custom 18">
      <a:dk1>
        <a:srgbClr val="000000"/>
      </a:dk1>
      <a:lt1>
        <a:srgbClr val="FFFFFF"/>
      </a:lt1>
      <a:dk2>
        <a:srgbClr val="6491C8"/>
      </a:dk2>
      <a:lt2>
        <a:srgbClr val="7D8287"/>
      </a:lt2>
      <a:accent1>
        <a:srgbClr val="14B4EB"/>
      </a:accent1>
      <a:accent2>
        <a:srgbClr val="3CBEB4"/>
      </a:accent2>
      <a:accent3>
        <a:srgbClr val="96C83C"/>
      </a:accent3>
      <a:accent4>
        <a:srgbClr val="F5EB27"/>
      </a:accent4>
      <a:accent5>
        <a:srgbClr val="FA4655"/>
      </a:accent5>
      <a:accent6>
        <a:srgbClr val="A596D2"/>
      </a:accent6>
      <a:hlink>
        <a:srgbClr val="0563C1"/>
      </a:hlink>
      <a:folHlink>
        <a:srgbClr val="954F72"/>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積分">
  <a:themeElements>
    <a:clrScheme name="自訂 2">
      <a:dk1>
        <a:sysClr val="windowText" lastClr="000000"/>
      </a:dk1>
      <a:lt1>
        <a:sysClr val="window" lastClr="FFFFFF"/>
      </a:lt1>
      <a:dk2>
        <a:srgbClr val="454551"/>
      </a:dk2>
      <a:lt2>
        <a:srgbClr val="D8D9DC"/>
      </a:lt2>
      <a:accent1>
        <a:srgbClr val="F16B6B"/>
      </a:accent1>
      <a:accent2>
        <a:srgbClr val="C00000"/>
      </a:accent2>
      <a:accent3>
        <a:srgbClr val="FF0000"/>
      </a:accent3>
      <a:accent4>
        <a:srgbClr val="FCB352"/>
      </a:accent4>
      <a:accent5>
        <a:srgbClr val="FDE187"/>
      </a:accent5>
      <a:accent6>
        <a:srgbClr val="D54773"/>
      </a:accent6>
      <a:hlink>
        <a:srgbClr val="6B9F25"/>
      </a:hlink>
      <a:folHlink>
        <a:srgbClr val="8C8C8C"/>
      </a:folHlink>
    </a:clrScheme>
    <a:fontScheme name="積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積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423</TotalTime>
  <Words>973</Words>
  <Application>Microsoft Office PowerPoint</Application>
  <PresentationFormat>如螢幕大小 (16:9)</PresentationFormat>
  <Paragraphs>132</Paragraphs>
  <Slides>24</Slides>
  <Notes>15</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24</vt:i4>
      </vt:variant>
    </vt:vector>
  </HeadingPairs>
  <TitlesOfParts>
    <vt:vector size="38" baseType="lpstr">
      <vt:lpstr>Tw Cen MT</vt:lpstr>
      <vt:lpstr>Wingdings</vt:lpstr>
      <vt:lpstr>Open Sans Extrabold</vt:lpstr>
      <vt:lpstr>Cambria Math</vt:lpstr>
      <vt:lpstr>Wingdings 3</vt:lpstr>
      <vt:lpstr>Arial</vt:lpstr>
      <vt:lpstr>SimSun</vt:lpstr>
      <vt:lpstr>微軟正黑體</vt:lpstr>
      <vt:lpstr>Tw Cen MT Condensed</vt:lpstr>
      <vt:lpstr>微軟正黑體</vt:lpstr>
      <vt:lpstr>Montserrat</vt:lpstr>
      <vt:lpstr>Montserrat Black</vt:lpstr>
      <vt:lpstr>Digit - Multi 1 - Bright</vt:lpstr>
      <vt:lpstr>積分</vt:lpstr>
      <vt:lpstr>PowerPoint 簡報</vt:lpstr>
      <vt:lpstr>Task description</vt:lpstr>
      <vt:lpstr>Task description</vt:lpstr>
      <vt:lpstr>Preliminary</vt:lpstr>
      <vt:lpstr>Investment in practice</vt:lpstr>
      <vt:lpstr>Problem &amp; Motivation</vt:lpstr>
      <vt:lpstr>PowerPoint 簡報</vt:lpstr>
      <vt:lpstr>Problem &amp; Motivation</vt:lpstr>
      <vt:lpstr>Problem &amp; Motivation</vt:lpstr>
      <vt:lpstr>Problem &amp; Motivation</vt:lpstr>
      <vt:lpstr>PowerPoint 簡報</vt:lpstr>
      <vt:lpstr>Solution</vt:lpstr>
      <vt:lpstr>Co-occurrence</vt:lpstr>
      <vt:lpstr>Solution</vt:lpstr>
      <vt:lpstr>Gradient Boosting Decision Tree </vt:lpstr>
      <vt:lpstr>PowerPoint 簡報</vt:lpstr>
      <vt:lpstr>Riskiness vs Invest amount </vt:lpstr>
      <vt:lpstr>Solution</vt:lpstr>
      <vt:lpstr>Product features</vt:lpstr>
      <vt:lpstr>Our App: Julia</vt:lpstr>
      <vt:lpstr>PowerPoint 簡報</vt:lpstr>
      <vt:lpstr>Julia </vt:lpstr>
      <vt:lpstr>Julia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dc:title>
  <dc:creator>Ruby</dc:creator>
  <cp:lastModifiedBy>忠憲 湯</cp:lastModifiedBy>
  <cp:revision>66</cp:revision>
  <dcterms:modified xsi:type="dcterms:W3CDTF">2019-06-20T17:57:34Z</dcterms:modified>
</cp:coreProperties>
</file>